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86" r:id="rId4"/>
    <p:sldId id="261" r:id="rId5"/>
    <p:sldId id="292" r:id="rId6"/>
    <p:sldId id="291" r:id="rId7"/>
    <p:sldId id="265" r:id="rId8"/>
    <p:sldId id="290" r:id="rId9"/>
    <p:sldId id="282" r:id="rId10"/>
    <p:sldId id="267" r:id="rId11"/>
    <p:sldId id="285" r:id="rId12"/>
    <p:sldId id="270" r:id="rId13"/>
    <p:sldId id="271" r:id="rId14"/>
    <p:sldId id="287" r:id="rId15"/>
    <p:sldId id="275" r:id="rId16"/>
    <p:sldId id="288" r:id="rId17"/>
    <p:sldId id="294" r:id="rId18"/>
    <p:sldId id="293" r:id="rId19"/>
    <p:sldId id="278" r:id="rId20"/>
    <p:sldId id="279" r:id="rId21"/>
    <p:sldId id="289" r:id="rId22"/>
    <p:sldId id="281" r:id="rId23"/>
    <p:sldId id="283" r:id="rId24"/>
  </p:sldIdLst>
  <p:sldSz cx="9144000" cy="6858000" type="screen4x3"/>
  <p:notesSz cx="7104063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71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8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0C5160-B9C0-42A9-B365-B0BB2BF48B82}" type="datetimeFigureOut">
              <a:rPr lang="it-IT" smtClean="0"/>
              <a:t>08/03/2024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7EC3D5-758E-4AC6-A78F-6771715109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1065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7EC3D5-758E-4AC6-A78F-677171510903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00856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7EC3D5-758E-4AC6-A78F-677171510903}" type="slidenum">
              <a:rPr lang="it-IT" smtClean="0"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6376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9FDDE-F034-4A10-97EC-086D0E1E6D16}" type="datetimeFigureOut">
              <a:rPr lang="it-IT" smtClean="0"/>
              <a:t>08/03/2024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80A60-198D-4F52-A207-CD287F941E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0143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9FDDE-F034-4A10-97EC-086D0E1E6D16}" type="datetimeFigureOut">
              <a:rPr lang="it-IT" smtClean="0"/>
              <a:t>08/03/2024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80A60-198D-4F52-A207-CD287F941E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6836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9FDDE-F034-4A10-97EC-086D0E1E6D16}" type="datetimeFigureOut">
              <a:rPr lang="it-IT" smtClean="0"/>
              <a:t>08/03/2024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80A60-198D-4F52-A207-CD287F941E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963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9FDDE-F034-4A10-97EC-086D0E1E6D16}" type="datetimeFigureOut">
              <a:rPr lang="it-IT" smtClean="0"/>
              <a:t>08/03/2024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80A60-198D-4F52-A207-CD287F941E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0314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9FDDE-F034-4A10-97EC-086D0E1E6D16}" type="datetimeFigureOut">
              <a:rPr lang="it-IT" smtClean="0"/>
              <a:t>08/03/2024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80A60-198D-4F52-A207-CD287F941E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6297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9FDDE-F034-4A10-97EC-086D0E1E6D16}" type="datetimeFigureOut">
              <a:rPr lang="it-IT" smtClean="0"/>
              <a:t>08/03/2024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80A60-198D-4F52-A207-CD287F941E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3474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9FDDE-F034-4A10-97EC-086D0E1E6D16}" type="datetimeFigureOut">
              <a:rPr lang="it-IT" smtClean="0"/>
              <a:t>08/03/2024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80A60-198D-4F52-A207-CD287F941E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7542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9FDDE-F034-4A10-97EC-086D0E1E6D16}" type="datetimeFigureOut">
              <a:rPr lang="it-IT" smtClean="0"/>
              <a:t>08/03/2024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80A60-198D-4F52-A207-CD287F941E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3134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9FDDE-F034-4A10-97EC-086D0E1E6D16}" type="datetimeFigureOut">
              <a:rPr lang="it-IT" smtClean="0"/>
              <a:t>08/03/2024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80A60-198D-4F52-A207-CD287F941E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9286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9FDDE-F034-4A10-97EC-086D0E1E6D16}" type="datetimeFigureOut">
              <a:rPr lang="it-IT" smtClean="0"/>
              <a:t>08/03/2024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80A60-198D-4F52-A207-CD287F941E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7479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9FDDE-F034-4A10-97EC-086D0E1E6D16}" type="datetimeFigureOut">
              <a:rPr lang="it-IT" smtClean="0"/>
              <a:t>08/03/2024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80A60-198D-4F52-A207-CD287F941E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4231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9FDDE-F034-4A10-97EC-086D0E1E6D16}" type="datetimeFigureOut">
              <a:rPr lang="it-IT" smtClean="0"/>
              <a:t>08/03/2024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80A60-198D-4F52-A207-CD287F941E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546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hyperlink" Target="mailto:info@grmedia.it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hyperlink" Target="mailto:segreteria@networkaias.it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hyperlink" Target="mailto:abanoritz@abanoritz.it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eg"/><Relationship Id="rId4" Type="http://schemas.openxmlformats.org/officeDocument/2006/relationships/hyperlink" Target="http://www.otticagambini.it/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hyperlink" Target="http://www.otticagambini.it/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hyperlink" Target="mailto:abanoritz@abanoritz.it" TargetMode="Externa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iangolo rettangolo 4"/>
          <p:cNvSpPr/>
          <p:nvPr/>
        </p:nvSpPr>
        <p:spPr>
          <a:xfrm flipV="1">
            <a:off x="11476" y="0"/>
            <a:ext cx="9144000" cy="2636912"/>
          </a:xfrm>
          <a:prstGeom prst="rtTriangle">
            <a:avLst/>
          </a:prstGeom>
          <a:solidFill>
            <a:srgbClr val="007169"/>
          </a:solidFill>
          <a:ln>
            <a:solidFill>
              <a:srgbClr val="0071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572" y="301788"/>
            <a:ext cx="4718028" cy="792000"/>
          </a:xfrm>
          <a:prstGeom prst="rect">
            <a:avLst/>
          </a:prstGeom>
        </p:spPr>
      </p:pic>
      <p:sp>
        <p:nvSpPr>
          <p:cNvPr id="7" name="Triangolo rettangolo 6"/>
          <p:cNvSpPr/>
          <p:nvPr/>
        </p:nvSpPr>
        <p:spPr>
          <a:xfrm rot="10800000" flipV="1">
            <a:off x="11476" y="4248471"/>
            <a:ext cx="9132524" cy="2636912"/>
          </a:xfrm>
          <a:prstGeom prst="rtTriangl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Titolo 1"/>
          <p:cNvSpPr>
            <a:spLocks noGrp="1"/>
          </p:cNvSpPr>
          <p:nvPr>
            <p:ph type="ctrTitle"/>
          </p:nvPr>
        </p:nvSpPr>
        <p:spPr>
          <a:xfrm>
            <a:off x="335004" y="2636912"/>
            <a:ext cx="8496944" cy="216024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it-IT" altLang="en-US" sz="4800" b="1" i="1" dirty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outerShdw dist="38100" dir="2640000" algn="bl" rotWithShape="0">
                    <a:schemeClr val="tx1">
                      <a:lumMod val="85000"/>
                      <a:lumOff val="15000"/>
                    </a:schemeClr>
                  </a:outerShdw>
                </a:effectLst>
                <a:latin typeface="Century Gothic" panose="020B0502020202020204" pitchFamily="34" charset="0"/>
              </a:rPr>
              <a:t>CATALOGO CONVENZIONI </a:t>
            </a:r>
            <a:r>
              <a:rPr lang="it-IT" altLang="en-US" sz="6000" b="1" i="1" dirty="0" smtClean="0">
                <a:ln w="12700">
                  <a:solidFill>
                    <a:srgbClr val="007169"/>
                  </a:solidFill>
                  <a:prstDash val="solid"/>
                </a:ln>
                <a:solidFill>
                  <a:srgbClr val="007169"/>
                </a:solidFill>
                <a:effectLst>
                  <a:outerShdw dist="38100" dir="2640000" algn="bl" rotWithShape="0">
                    <a:schemeClr val="tx1">
                      <a:lumMod val="85000"/>
                      <a:lumOff val="15000"/>
                    </a:schemeClr>
                  </a:outerShdw>
                </a:effectLst>
                <a:latin typeface="Century Gothic" panose="020B0502020202020204" pitchFamily="34" charset="0"/>
              </a:rPr>
              <a:t>2024</a:t>
            </a:r>
            <a:endParaRPr lang="it-IT" altLang="en-US" sz="6000" b="1" i="1" dirty="0">
              <a:ln w="12700">
                <a:solidFill>
                  <a:srgbClr val="007169"/>
                </a:solidFill>
                <a:prstDash val="solid"/>
              </a:ln>
              <a:solidFill>
                <a:srgbClr val="007169"/>
              </a:solidFill>
              <a:effectLst>
                <a:outerShdw dist="38100" dir="2640000" algn="bl" rotWithShape="0">
                  <a:schemeClr val="tx1">
                    <a:lumMod val="85000"/>
                    <a:lumOff val="15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3059832" y="6054769"/>
            <a:ext cx="60841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SzPct val="100000"/>
              <a:defRPr/>
            </a:pPr>
            <a:r>
              <a:rPr lang="it-IT" altLang="en-US" sz="2000" b="1" i="1" dirty="0">
                <a:solidFill>
                  <a:srgbClr val="007169"/>
                </a:solidFill>
                <a:latin typeface="Candara" panose="020E0502030303020204" pitchFamily="34" charset="0"/>
              </a:rPr>
              <a:t>Alberghiero  -  Salute  -  Trasporti e viaggi </a:t>
            </a:r>
          </a:p>
          <a:p>
            <a:pPr algn="just">
              <a:buSzPct val="100000"/>
              <a:defRPr/>
            </a:pPr>
            <a:r>
              <a:rPr lang="it-IT" altLang="en-US" sz="2000" b="1" i="1" dirty="0">
                <a:solidFill>
                  <a:srgbClr val="007169"/>
                </a:solidFill>
                <a:latin typeface="Candara" panose="020E0502030303020204" pitchFamily="34" charset="0"/>
              </a:rPr>
              <a:t>Cultura e tempo libero - Servizi - Accessori  -  Regalistica</a:t>
            </a:r>
          </a:p>
        </p:txBody>
      </p:sp>
    </p:spTree>
    <p:extLst>
      <p:ext uri="{BB962C8B-B14F-4D97-AF65-F5344CB8AC3E}">
        <p14:creationId xmlns:p14="http://schemas.microsoft.com/office/powerpoint/2010/main" val="26878231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7384"/>
            <a:ext cx="9143999" cy="685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4624"/>
            <a:ext cx="1717101" cy="288244"/>
          </a:xfrm>
          <a:prstGeom prst="rect">
            <a:avLst/>
          </a:prstGeom>
        </p:spPr>
      </p:pic>
      <p:sp>
        <p:nvSpPr>
          <p:cNvPr id="9" name="TextBox 40"/>
          <p:cNvSpPr txBox="1"/>
          <p:nvPr/>
        </p:nvSpPr>
        <p:spPr>
          <a:xfrm>
            <a:off x="1039160" y="5024764"/>
            <a:ext cx="30602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dirty="0">
              <a:solidFill>
                <a:schemeClr val="bg1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14" name="Rectangle 17"/>
          <p:cNvSpPr/>
          <p:nvPr/>
        </p:nvSpPr>
        <p:spPr>
          <a:xfrm>
            <a:off x="251520" y="4986294"/>
            <a:ext cx="8640959" cy="1539049"/>
          </a:xfrm>
          <a:prstGeom prst="rect">
            <a:avLst/>
          </a:prstGeom>
          <a:solidFill>
            <a:srgbClr val="007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>
                <a:latin typeface="Source Sans Pro Light" charset="0"/>
              </a:rPr>
              <a:t> </a:t>
            </a:r>
          </a:p>
        </p:txBody>
      </p:sp>
      <p:sp>
        <p:nvSpPr>
          <p:cNvPr id="20" name="Rettangolo 19"/>
          <p:cNvSpPr/>
          <p:nvPr/>
        </p:nvSpPr>
        <p:spPr>
          <a:xfrm>
            <a:off x="824811" y="5133612"/>
            <a:ext cx="749437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Aft>
                <a:spcPct val="0"/>
              </a:spcAft>
              <a:buClrTx/>
            </a:pPr>
            <a:r>
              <a:rPr lang="it-IT" altLang="en-US" sz="2000" b="1" dirty="0">
                <a:solidFill>
                  <a:schemeClr val="bg1"/>
                </a:solidFill>
                <a:latin typeface="Candara" panose="020E0502030303020204" pitchFamily="34" charset="0"/>
              </a:rPr>
              <a:t>VIAGGI SALVADORI 1929 - Lufthansa City Center</a:t>
            </a:r>
          </a:p>
          <a:p>
            <a:pPr algn="ctr">
              <a:lnSpc>
                <a:spcPct val="100000"/>
              </a:lnSpc>
              <a:spcAft>
                <a:spcPct val="0"/>
              </a:spcAft>
              <a:buClrTx/>
            </a:pPr>
            <a:r>
              <a:rPr lang="it-IT" altLang="en-US" sz="2000" dirty="0">
                <a:solidFill>
                  <a:schemeClr val="bg1"/>
                </a:solidFill>
                <a:latin typeface="Candara" panose="020E0502030303020204" pitchFamily="34" charset="0"/>
              </a:rPr>
              <a:t>Via Ugo Bassi 13  -  Bologna 40121 </a:t>
            </a:r>
            <a:br>
              <a:rPr lang="it-IT" altLang="en-US" sz="2000" dirty="0">
                <a:solidFill>
                  <a:schemeClr val="bg1"/>
                </a:solidFill>
                <a:latin typeface="Candara" panose="020E0502030303020204" pitchFamily="34" charset="0"/>
              </a:rPr>
            </a:br>
            <a:r>
              <a:rPr lang="it-IT" altLang="en-US" sz="2000" dirty="0">
                <a:solidFill>
                  <a:schemeClr val="bg1"/>
                </a:solidFill>
                <a:latin typeface="Candara" panose="020E0502030303020204" pitchFamily="34" charset="0"/>
              </a:rPr>
              <a:t>Tel. 051 231710 </a:t>
            </a:r>
            <a:r>
              <a:rPr lang="it-IT" altLang="en-US" sz="2000" dirty="0" smtClean="0">
                <a:solidFill>
                  <a:schemeClr val="bg1"/>
                </a:solidFill>
                <a:latin typeface="Candara" panose="020E0502030303020204" pitchFamily="34" charset="0"/>
              </a:rPr>
              <a:t>-  </a:t>
            </a:r>
            <a:r>
              <a:rPr lang="it-IT" altLang="en-US" sz="2000" dirty="0">
                <a:solidFill>
                  <a:schemeClr val="bg1"/>
                </a:solidFill>
                <a:latin typeface="Candara" panose="020E0502030303020204" pitchFamily="34" charset="0"/>
              </a:rPr>
              <a:t>Fax 051 6562340</a:t>
            </a:r>
          </a:p>
          <a:p>
            <a:pPr algn="ctr">
              <a:lnSpc>
                <a:spcPct val="100000"/>
              </a:lnSpc>
              <a:spcAft>
                <a:spcPct val="0"/>
              </a:spcAft>
              <a:buClrTx/>
            </a:pPr>
            <a:r>
              <a:rPr lang="it-IT" altLang="en-US" sz="2000" b="1" dirty="0">
                <a:solidFill>
                  <a:schemeClr val="bg1"/>
                </a:solidFill>
                <a:latin typeface="Candara" panose="020E0502030303020204" pitchFamily="34" charset="0"/>
              </a:rPr>
              <a:t>www.viaggisalvadori.net</a:t>
            </a:r>
            <a:endParaRPr lang="it-IT" altLang="en-US" sz="2000" b="1" dirty="0">
              <a:solidFill>
                <a:schemeClr val="bg1"/>
              </a:solidFill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0" y="1628799"/>
            <a:ext cx="8892479" cy="2854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ct val="0"/>
              </a:spcAft>
              <a:buSzPct val="45000"/>
            </a:pPr>
            <a:r>
              <a:rPr lang="it-IT" altLang="en-US" sz="1600" dirty="0">
                <a:latin typeface="Candara" panose="020E0502030303020204" pitchFamily="34" charset="0"/>
              </a:rPr>
              <a:t/>
            </a:r>
            <a:br>
              <a:rPr lang="it-IT" altLang="en-US" sz="1600" dirty="0">
                <a:latin typeface="Candara" panose="020E0502030303020204" pitchFamily="34" charset="0"/>
              </a:rPr>
            </a:br>
            <a:r>
              <a:rPr lang="it-IT" altLang="en-US" sz="1600" dirty="0">
                <a:latin typeface="Candara" panose="020E0502030303020204" pitchFamily="34" charset="0"/>
              </a:rPr>
              <a:t>- </a:t>
            </a:r>
            <a:r>
              <a:rPr lang="it-IT" sz="1600" b="1" u="sng" dirty="0">
                <a:effectLst/>
                <a:latin typeface="Candara" panose="020E0502030303020204" pitchFamily="34" charset="0"/>
                <a:ea typeface="Calibri" panose="020F0502020204030204" pitchFamily="34" charset="0"/>
              </a:rPr>
              <a:t>Travel Risk Management gratuito per tutti i viaggi con biglietteria aerea di linea</a:t>
            </a:r>
            <a:endParaRPr lang="it-IT" altLang="en-US" sz="1600" b="1" u="sng" dirty="0">
              <a:latin typeface="Candara" panose="020E0502030303020204" pitchFamily="34" charset="0"/>
            </a:endParaRPr>
          </a:p>
          <a:p>
            <a:pPr algn="ctr">
              <a:spcAft>
                <a:spcPct val="0"/>
              </a:spcAft>
              <a:buSzPct val="45000"/>
            </a:pPr>
            <a:r>
              <a:rPr lang="it-IT" altLang="en-US" sz="1600" dirty="0">
                <a:latin typeface="Candara" panose="020E0502030303020204" pitchFamily="34" charset="0"/>
              </a:rPr>
              <a:t/>
            </a:r>
            <a:br>
              <a:rPr lang="it-IT" altLang="en-US" sz="1600" dirty="0">
                <a:latin typeface="Candara" panose="020E0502030303020204" pitchFamily="34" charset="0"/>
              </a:rPr>
            </a:br>
            <a:r>
              <a:rPr lang="it-IT" altLang="en-US" sz="1600" dirty="0">
                <a:latin typeface="Candara" panose="020E0502030303020204" pitchFamily="34" charset="0"/>
              </a:rPr>
              <a:t>- Diritti di agenzia ridotti del 50% sulla biglietteria;</a:t>
            </a:r>
          </a:p>
          <a:p>
            <a:pPr algn="ctr">
              <a:spcAft>
                <a:spcPct val="0"/>
              </a:spcAft>
              <a:buSzPct val="45000"/>
            </a:pPr>
            <a:r>
              <a:rPr lang="it-IT" altLang="en-US" sz="1600" dirty="0">
                <a:latin typeface="Candara" panose="020E0502030303020204" pitchFamily="34" charset="0"/>
              </a:rPr>
              <a:t>- Offerte a posti illimitati con riduzioni fino al 40%;</a:t>
            </a:r>
          </a:p>
          <a:p>
            <a:pPr algn="ctr">
              <a:spcAft>
                <a:spcPct val="0"/>
              </a:spcAft>
              <a:buSzPct val="45000"/>
            </a:pPr>
            <a:r>
              <a:rPr lang="it-IT" altLang="en-US" sz="1600" dirty="0">
                <a:latin typeface="Candara" panose="020E0502030303020204" pitchFamily="34" charset="0"/>
              </a:rPr>
              <a:t>- Sconto del 3% su prezzi da catalogo </a:t>
            </a:r>
            <a:r>
              <a:rPr lang="it-IT" altLang="en-US" sz="1600" dirty="0" err="1">
                <a:latin typeface="Candara" panose="020E0502030303020204" pitchFamily="34" charset="0"/>
              </a:rPr>
              <a:t>Alpiturworld</a:t>
            </a:r>
            <a:r>
              <a:rPr lang="it-IT" altLang="en-US" sz="1600" dirty="0">
                <a:latin typeface="Candara" panose="020E0502030303020204" pitchFamily="34" charset="0"/>
              </a:rPr>
              <a:t> e Costa Crociere; </a:t>
            </a:r>
          </a:p>
          <a:p>
            <a:pPr algn="ctr">
              <a:spcAft>
                <a:spcPct val="0"/>
              </a:spcAft>
              <a:buSzPct val="45000"/>
            </a:pPr>
            <a:r>
              <a:rPr lang="it-IT" altLang="en-US" sz="1600" dirty="0">
                <a:latin typeface="Candara" panose="020E0502030303020204" pitchFamily="34" charset="0"/>
              </a:rPr>
              <a:t>- Sconto del 3% su prezzi da Catalogo altri operatori;</a:t>
            </a:r>
          </a:p>
          <a:p>
            <a:pPr algn="ctr">
              <a:spcAft>
                <a:spcPct val="0"/>
              </a:spcAft>
              <a:buSzPct val="45000"/>
            </a:pPr>
            <a:r>
              <a:rPr lang="it-IT" altLang="en-US" sz="1600" dirty="0">
                <a:latin typeface="Candara" panose="020E0502030303020204" pitchFamily="34" charset="0"/>
              </a:rPr>
              <a:t>- Assicurazione sanitaria bagaglio gratuita;</a:t>
            </a:r>
            <a:br>
              <a:rPr lang="it-IT" altLang="en-US" sz="1600" dirty="0">
                <a:latin typeface="Candara" panose="020E0502030303020204" pitchFamily="34" charset="0"/>
              </a:rPr>
            </a:br>
            <a:r>
              <a:rPr lang="it-IT" altLang="en-US" sz="1600" dirty="0">
                <a:latin typeface="Candara" panose="020E0502030303020204" pitchFamily="34" charset="0"/>
              </a:rPr>
              <a:t>-Per informazioni: </a:t>
            </a:r>
            <a:r>
              <a:rPr lang="it-IT" altLang="en-US" sz="1600" b="1" dirty="0">
                <a:latin typeface="Candara" panose="020E0502030303020204" pitchFamily="34" charset="0"/>
              </a:rPr>
              <a:t>convenzioni@viaggisalvadori.it   </a:t>
            </a:r>
            <a:r>
              <a:rPr lang="it-IT" altLang="en-US" sz="1600" dirty="0">
                <a:latin typeface="Candara" panose="020E0502030303020204" pitchFamily="34" charset="0"/>
              </a:rPr>
              <a:t>-</a:t>
            </a:r>
            <a:r>
              <a:rPr lang="it-IT" altLang="en-US" sz="1600" b="1" dirty="0">
                <a:latin typeface="Candara" panose="020E0502030303020204" pitchFamily="34" charset="0"/>
              </a:rPr>
              <a:t>  </a:t>
            </a:r>
            <a:r>
              <a:rPr lang="it-IT" altLang="en-US" sz="1600" dirty="0">
                <a:latin typeface="Candara" panose="020E0502030303020204" pitchFamily="34" charset="0"/>
              </a:rPr>
              <a:t>Codice convenzione: fed13</a:t>
            </a:r>
          </a:p>
          <a:p>
            <a:pPr algn="ctr">
              <a:spcAft>
                <a:spcPct val="0"/>
              </a:spcAft>
            </a:pPr>
            <a:endParaRPr lang="it-IT" altLang="en-US" sz="1600" dirty="0">
              <a:latin typeface="Candara" panose="020E0502030303020204" pitchFamily="34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altLang="en-US" b="1" dirty="0">
                <a:latin typeface="Candara" panose="020E0502030303020204" pitchFamily="34" charset="0"/>
              </a:rPr>
              <a:t>VALIDA FINO AL </a:t>
            </a:r>
            <a:r>
              <a:rPr lang="it-IT" altLang="en-US" b="1" dirty="0" smtClean="0">
                <a:latin typeface="Candara" panose="020E0502030303020204" pitchFamily="34" charset="0"/>
              </a:rPr>
              <a:t>31.12.2024</a:t>
            </a:r>
            <a:endParaRPr lang="it-IT" altLang="en-US" b="1" dirty="0">
              <a:latin typeface="Candara" panose="020E0502030303020204" pitchFamily="34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251520" y="4986294"/>
            <a:ext cx="504056" cy="153905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15"/>
          <p:cNvSpPr/>
          <p:nvPr/>
        </p:nvSpPr>
        <p:spPr>
          <a:xfrm>
            <a:off x="358162" y="1268760"/>
            <a:ext cx="84276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ct val="0"/>
              </a:spcAft>
            </a:pPr>
            <a:r>
              <a:rPr lang="it-IT" altLang="en-US" sz="1400" b="1" dirty="0">
                <a:latin typeface="Candara" panose="020E0502030303020204" pitchFamily="34" charset="0"/>
              </a:rPr>
              <a:t> </a:t>
            </a:r>
            <a:br>
              <a:rPr lang="it-IT" altLang="en-US" sz="1400" b="1" dirty="0">
                <a:latin typeface="Candara" panose="020E0502030303020204" pitchFamily="34" charset="0"/>
              </a:rPr>
            </a:br>
            <a:r>
              <a:rPr lang="it-IT" altLang="en-US" sz="1400" b="1" dirty="0">
                <a:latin typeface="Candara" panose="020E0502030303020204" pitchFamily="34" charset="0"/>
              </a:rPr>
              <a:t> Condizioni speciali per le vacanze degli associati a Federmanager Bologna-Ferrara-Ravenna:</a:t>
            </a:r>
          </a:p>
        </p:txBody>
      </p:sp>
      <p:pic>
        <p:nvPicPr>
          <p:cNvPr id="1026" name="Picture 2" descr="Q:\CONVENZIONI E ACCORDI\2020\VIAGGI SALVADORI 2020\logo 2020.pn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6190" y="260648"/>
            <a:ext cx="2871613" cy="1012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ttangolo 14"/>
          <p:cNvSpPr/>
          <p:nvPr/>
        </p:nvSpPr>
        <p:spPr>
          <a:xfrm rot="16200000">
            <a:off x="-102726" y="5399071"/>
            <a:ext cx="12125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en-US" sz="1600" b="1" dirty="0">
                <a:solidFill>
                  <a:schemeClr val="bg1">
                    <a:lumMod val="95000"/>
                  </a:schemeClr>
                </a:solidFill>
                <a:latin typeface="Candara" panose="020E0502030303020204" pitchFamily="34" charset="0"/>
              </a:rPr>
              <a:t>Trasporti</a:t>
            </a:r>
          </a:p>
          <a:p>
            <a:r>
              <a:rPr lang="it-IT" altLang="en-US" sz="1600" b="1" dirty="0">
                <a:solidFill>
                  <a:schemeClr val="bg1">
                    <a:lumMod val="95000"/>
                  </a:schemeClr>
                </a:solidFill>
                <a:latin typeface="Candara" panose="020E0502030303020204" pitchFamily="34" charset="0"/>
              </a:rPr>
              <a:t>e viaggi</a:t>
            </a:r>
            <a:endParaRPr lang="it-IT" b="1" dirty="0">
              <a:solidFill>
                <a:schemeClr val="bg1">
                  <a:lumMod val="95000"/>
                </a:schemeClr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966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7384"/>
            <a:ext cx="9143999" cy="685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4624"/>
            <a:ext cx="1717101" cy="288244"/>
          </a:xfrm>
          <a:prstGeom prst="rect">
            <a:avLst/>
          </a:prstGeom>
        </p:spPr>
      </p:pic>
      <p:sp>
        <p:nvSpPr>
          <p:cNvPr id="9" name="TextBox 40"/>
          <p:cNvSpPr txBox="1"/>
          <p:nvPr/>
        </p:nvSpPr>
        <p:spPr>
          <a:xfrm>
            <a:off x="1039160" y="5024764"/>
            <a:ext cx="30602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dirty="0">
              <a:solidFill>
                <a:schemeClr val="bg1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14" name="Rectangle 17"/>
          <p:cNvSpPr/>
          <p:nvPr/>
        </p:nvSpPr>
        <p:spPr>
          <a:xfrm>
            <a:off x="291880" y="4986295"/>
            <a:ext cx="8640959" cy="1539049"/>
          </a:xfrm>
          <a:prstGeom prst="rect">
            <a:avLst/>
          </a:prstGeom>
          <a:solidFill>
            <a:srgbClr val="007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>
                <a:latin typeface="Source Sans Pro Light" charset="0"/>
              </a:rPr>
              <a:t> </a:t>
            </a:r>
          </a:p>
        </p:txBody>
      </p:sp>
      <p:sp>
        <p:nvSpPr>
          <p:cNvPr id="20" name="Rettangolo 19"/>
          <p:cNvSpPr/>
          <p:nvPr/>
        </p:nvSpPr>
        <p:spPr>
          <a:xfrm>
            <a:off x="824810" y="5129897"/>
            <a:ext cx="796102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Aft>
                <a:spcPct val="0"/>
              </a:spcAft>
              <a:buClrTx/>
            </a:pPr>
            <a:r>
              <a:rPr lang="it-IT" altLang="en-US" sz="2000" b="1" dirty="0">
                <a:solidFill>
                  <a:schemeClr val="bg1"/>
                </a:solidFill>
                <a:latin typeface="Candara" panose="020E0502030303020204" pitchFamily="34" charset="0"/>
              </a:rPr>
              <a:t> Bologna Festival Associazione O.N.L.U.S.</a:t>
            </a:r>
            <a:endParaRPr lang="it-IT" altLang="en-US" sz="2000" dirty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algn="ctr">
              <a:lnSpc>
                <a:spcPct val="100000"/>
              </a:lnSpc>
              <a:spcAft>
                <a:spcPct val="0"/>
              </a:spcAft>
              <a:buClrTx/>
            </a:pPr>
            <a:r>
              <a:rPr lang="it-IT" altLang="en-US" sz="2000" dirty="0">
                <a:solidFill>
                  <a:schemeClr val="bg1"/>
                </a:solidFill>
                <a:latin typeface="Candara" panose="020E0502030303020204" pitchFamily="34" charset="0"/>
              </a:rPr>
              <a:t>Via delle Lame 58  -  Bologna 40122</a:t>
            </a:r>
          </a:p>
          <a:p>
            <a:pPr algn="ctr">
              <a:lnSpc>
                <a:spcPct val="100000"/>
              </a:lnSpc>
              <a:spcAft>
                <a:spcPct val="0"/>
              </a:spcAft>
              <a:buClrTx/>
            </a:pPr>
            <a:r>
              <a:rPr lang="it-IT" altLang="en-US" sz="2000" dirty="0">
                <a:solidFill>
                  <a:schemeClr val="bg1"/>
                </a:solidFill>
                <a:latin typeface="Candara" panose="020E0502030303020204" pitchFamily="34" charset="0"/>
              </a:rPr>
              <a:t>Tel. 051 6493397 -  info@bolognafestival.it   </a:t>
            </a:r>
          </a:p>
          <a:p>
            <a:pPr algn="ctr">
              <a:lnSpc>
                <a:spcPct val="100000"/>
              </a:lnSpc>
              <a:spcAft>
                <a:spcPct val="0"/>
              </a:spcAft>
              <a:buClrTx/>
            </a:pPr>
            <a:r>
              <a:rPr lang="it-IT" altLang="en-US" sz="2000" b="1" dirty="0">
                <a:solidFill>
                  <a:schemeClr val="bg1"/>
                </a:solidFill>
                <a:latin typeface="Candara" panose="020E0502030303020204" pitchFamily="34" charset="0"/>
              </a:rPr>
              <a:t>www.bolognafestival.it</a:t>
            </a:r>
            <a:endParaRPr lang="it-IT" altLang="en-US" sz="2000" b="1" dirty="0">
              <a:solidFill>
                <a:schemeClr val="bg1"/>
              </a:solidFill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251520" y="1695374"/>
            <a:ext cx="8640959" cy="340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altLang="en-US" sz="1600" dirty="0">
                <a:latin typeface="Calibri" panose="020F0502020204030204" pitchFamily="34" charset="0"/>
              </a:rPr>
              <a:t/>
            </a:r>
            <a:br>
              <a:rPr lang="it-IT" altLang="en-US" sz="1600" dirty="0">
                <a:latin typeface="Calibri" panose="020F0502020204030204" pitchFamily="34" charset="0"/>
              </a:rPr>
            </a:br>
            <a:endParaRPr lang="it-IT" altLang="en-US" sz="1600" dirty="0">
              <a:latin typeface="Calibri" panose="020F0502020204030204" pitchFamily="34" charset="0"/>
            </a:endParaRPr>
          </a:p>
          <a:p>
            <a:pPr algn="ctr"/>
            <a:r>
              <a:rPr lang="it-IT" sz="1600" b="1" dirty="0">
                <a:effectLst/>
                <a:latin typeface="Candara" panose="020E0502030303020204" pitchFamily="34" charset="0"/>
                <a:ea typeface="Times New Roman" panose="02020603050405020304" pitchFamily="18" charset="0"/>
              </a:rPr>
              <a:t>sconto del 10% sui singoli biglietti della rassegna Bologna Festival</a:t>
            </a:r>
            <a:r>
              <a:rPr lang="it-IT" sz="1600" dirty="0">
                <a:effectLst/>
                <a:latin typeface="Candara" panose="020E0502030303020204" pitchFamily="34" charset="0"/>
                <a:ea typeface="Times New Roman" panose="02020603050405020304" pitchFamily="18" charset="0"/>
              </a:rPr>
              <a:t/>
            </a:r>
            <a:br>
              <a:rPr lang="it-IT" sz="1600" dirty="0">
                <a:effectLst/>
                <a:latin typeface="Candara" panose="020E0502030303020204" pitchFamily="34" charset="0"/>
                <a:ea typeface="Times New Roman" panose="02020603050405020304" pitchFamily="18" charset="0"/>
              </a:rPr>
            </a:br>
            <a:r>
              <a:rPr lang="it-IT" sz="1300" dirty="0">
                <a:effectLst/>
                <a:latin typeface="Candara" panose="020E0502030303020204" pitchFamily="34" charset="0"/>
                <a:ea typeface="Times New Roman" panose="02020603050405020304" pitchFamily="18" charset="0"/>
              </a:rPr>
              <a:t>(escluso posti in Balconate II e III presso Teatro Manzoni, sulla tariffa giovani)</a:t>
            </a:r>
            <a:endParaRPr lang="it-IT" altLang="en-US" sz="1300" dirty="0">
              <a:latin typeface="Candara" panose="020E0502030303020204" pitchFamily="34" charset="0"/>
            </a:endParaRPr>
          </a:p>
          <a:p>
            <a:pPr algn="ctr"/>
            <a:r>
              <a:rPr lang="it-IT" altLang="en-US" sz="1600" b="1" dirty="0">
                <a:latin typeface="Candara" panose="020E0502030303020204" pitchFamily="34" charset="0"/>
              </a:rPr>
              <a:t>sconto 20% acquisto nuovo abbonamento Bologna festival settore A </a:t>
            </a:r>
          </a:p>
          <a:p>
            <a:pPr algn="ctr"/>
            <a:r>
              <a:rPr lang="it-IT" altLang="en-US" sz="1600" b="1">
                <a:latin typeface="Candara" panose="020E0502030303020204" pitchFamily="34" charset="0"/>
              </a:rPr>
              <a:t>sconto </a:t>
            </a:r>
            <a:r>
              <a:rPr lang="it-IT" altLang="en-US" sz="1600" b="1" smtClean="0">
                <a:latin typeface="Candara" panose="020E0502030303020204" pitchFamily="34" charset="0"/>
              </a:rPr>
              <a:t>10</a:t>
            </a:r>
            <a:r>
              <a:rPr lang="it-IT" altLang="en-US" sz="1600" b="1" dirty="0">
                <a:latin typeface="Candara" panose="020E0502030303020204" pitchFamily="34" charset="0"/>
              </a:rPr>
              <a:t>% acquisto nuovo abbonamento Bologna festival settore B</a:t>
            </a:r>
          </a:p>
          <a:p>
            <a:pPr algn="ctr"/>
            <a:endParaRPr lang="it-IT" altLang="en-US" sz="1600" dirty="0">
              <a:latin typeface="Candara" panose="020E0502030303020204" pitchFamily="34" charset="0"/>
            </a:endParaRPr>
          </a:p>
          <a:p>
            <a:pPr algn="ctr"/>
            <a:r>
              <a:rPr lang="it-IT" altLang="en-US" sz="1200" b="1" dirty="0">
                <a:latin typeface="Candara" panose="020E0502030303020204" pitchFamily="34" charset="0"/>
              </a:rPr>
              <a:t>INFO E ACQUISTO BIGLIETTI: </a:t>
            </a:r>
            <a:br>
              <a:rPr lang="it-IT" altLang="en-US" sz="1200" b="1" dirty="0">
                <a:latin typeface="Candara" panose="020E0502030303020204" pitchFamily="34" charset="0"/>
              </a:rPr>
            </a:br>
            <a:r>
              <a:rPr lang="it-IT" sz="1200" dirty="0">
                <a:latin typeface="Candara" panose="020E0502030303020204" pitchFamily="34" charset="0"/>
              </a:rPr>
              <a:t>SEGRETERIA ASSOCIAZIONE BOLOGNA FESTIVAL - </a:t>
            </a:r>
            <a:r>
              <a:rPr lang="it-IT" altLang="en-US" sz="1200" dirty="0">
                <a:latin typeface="Candara" panose="020E0502030303020204" pitchFamily="34" charset="0"/>
              </a:rPr>
              <a:t>Tel. </a:t>
            </a:r>
            <a:r>
              <a:rPr lang="it-IT" sz="1200" dirty="0">
                <a:latin typeface="Candara" panose="020E0502030303020204" pitchFamily="34" charset="0"/>
              </a:rPr>
              <a:t>051 6493397</a:t>
            </a:r>
            <a:br>
              <a:rPr lang="it-IT" sz="1200" dirty="0">
                <a:latin typeface="Candara" panose="020E0502030303020204" pitchFamily="34" charset="0"/>
              </a:rPr>
            </a:br>
            <a:r>
              <a:rPr lang="it-IT" sz="1200" dirty="0">
                <a:latin typeface="Candara" panose="020E0502030303020204" pitchFamily="34" charset="0"/>
              </a:rPr>
              <a:t>(prenotazione telefonica o via mail </a:t>
            </a:r>
            <a:r>
              <a:rPr lang="it-IT" sz="1200" b="1" dirty="0">
                <a:latin typeface="Candara" panose="020E0502030303020204" pitchFamily="34" charset="0"/>
              </a:rPr>
              <a:t>info@bolognafestival.it </a:t>
            </a:r>
            <a:r>
              <a:rPr lang="it-IT" sz="1200" dirty="0">
                <a:latin typeface="Candara" panose="020E0502030303020204" pitchFamily="34" charset="0"/>
              </a:rPr>
              <a:t>e pagamento con bonifico bancario)</a:t>
            </a:r>
          </a:p>
          <a:p>
            <a:pPr algn="ctr"/>
            <a:r>
              <a:rPr lang="it-IT" sz="1200" dirty="0">
                <a:latin typeface="Candara" panose="020E0502030303020204" pitchFamily="34" charset="0"/>
              </a:rPr>
              <a:t>ACQUISTO ONLINE -</a:t>
            </a:r>
            <a:r>
              <a:rPr lang="it-IT" sz="1200" b="1" dirty="0">
                <a:latin typeface="Candara" panose="020E0502030303020204" pitchFamily="34" charset="0"/>
              </a:rPr>
              <a:t> www.bolognafestival.it</a:t>
            </a:r>
          </a:p>
          <a:p>
            <a:pPr algn="ctr"/>
            <a:r>
              <a:rPr lang="it-IT" sz="1200" dirty="0">
                <a:latin typeface="Candara" panose="020E0502030303020204" pitchFamily="34" charset="0"/>
              </a:rPr>
              <a:t>PUNTI VENDITA DEL CIRCUITO VIVATICKET - a Bologna e Provincia, incluso Bologna Welcome (Piazza Maggiore 1/E); punti d’ascolto </a:t>
            </a:r>
            <a:r>
              <a:rPr lang="it-IT" sz="1200" dirty="0" err="1">
                <a:latin typeface="Candara" panose="020E0502030303020204" pitchFamily="34" charset="0"/>
              </a:rPr>
              <a:t>IperCoop</a:t>
            </a:r>
            <a:r>
              <a:rPr lang="it-IT" sz="1200" dirty="0">
                <a:latin typeface="Candara" panose="020E0502030303020204" pitchFamily="34" charset="0"/>
              </a:rPr>
              <a:t> Lame, Borgo ed </a:t>
            </a:r>
            <a:r>
              <a:rPr lang="it-IT" sz="1200" dirty="0" err="1">
                <a:latin typeface="Candara" panose="020E0502030303020204" pitchFamily="34" charset="0"/>
              </a:rPr>
              <a:t>ExtraCoop</a:t>
            </a:r>
            <a:r>
              <a:rPr lang="it-IT" sz="1200" dirty="0">
                <a:latin typeface="Candara" panose="020E0502030303020204" pitchFamily="34" charset="0"/>
              </a:rPr>
              <a:t> Centro Nova</a:t>
            </a:r>
          </a:p>
          <a:p>
            <a:pPr algn="ctr"/>
            <a:r>
              <a:rPr lang="it-IT" altLang="en-US" sz="1600" dirty="0">
                <a:latin typeface="Candara" panose="020E0502030303020204" pitchFamily="34" charset="0"/>
              </a:rPr>
              <a:t/>
            </a:r>
            <a:br>
              <a:rPr lang="it-IT" altLang="en-US" sz="1600" dirty="0">
                <a:latin typeface="Candara" panose="020E0502030303020204" pitchFamily="34" charset="0"/>
              </a:rPr>
            </a:br>
            <a:r>
              <a:rPr lang="it-IT" altLang="en-US" b="1" dirty="0">
                <a:latin typeface="Candara" panose="020E0502030303020204" pitchFamily="34" charset="0"/>
              </a:rPr>
              <a:t>VALIDA FINO AL </a:t>
            </a:r>
            <a:r>
              <a:rPr lang="it-IT" altLang="en-US" b="1" dirty="0" smtClean="0">
                <a:latin typeface="Candara" panose="020E0502030303020204" pitchFamily="34" charset="0"/>
              </a:rPr>
              <a:t>31.12.2024</a:t>
            </a:r>
            <a:endParaRPr lang="it-IT" altLang="en-US" b="1" dirty="0">
              <a:latin typeface="Candara" panose="020E0502030303020204" pitchFamily="34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251520" y="4986294"/>
            <a:ext cx="504056" cy="153905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12"/>
          <p:cNvSpPr/>
          <p:nvPr/>
        </p:nvSpPr>
        <p:spPr>
          <a:xfrm rot="16200000">
            <a:off x="-242428" y="5463431"/>
            <a:ext cx="14919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altLang="en-US" sz="1600" b="1" dirty="0">
                <a:solidFill>
                  <a:schemeClr val="bg1">
                    <a:lumMod val="95000"/>
                  </a:schemeClr>
                </a:solidFill>
                <a:latin typeface="Candara" panose="020E0502030303020204" pitchFamily="34" charset="0"/>
              </a:rPr>
              <a:t>Cultura e Tempo libero</a:t>
            </a:r>
            <a:endParaRPr lang="it-IT" b="1" dirty="0">
              <a:solidFill>
                <a:schemeClr val="bg1">
                  <a:lumMod val="95000"/>
                </a:schemeClr>
              </a:solidFill>
              <a:latin typeface="Candara" panose="020E0502030303020204" pitchFamily="34" charset="0"/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358164" y="1465039"/>
            <a:ext cx="842767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ct val="0"/>
              </a:spcAft>
            </a:pPr>
            <a:r>
              <a:rPr lang="it-IT" altLang="en-US" sz="1400" b="1" dirty="0">
                <a:latin typeface="Candara" panose="020E0502030303020204" pitchFamily="34" charset="0"/>
              </a:rPr>
              <a:t>Per gli associati Federmanager Bologna-Ferrara-Ravenna muniti di tessera associativa:</a:t>
            </a:r>
          </a:p>
        </p:txBody>
      </p:sp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7112" y="260784"/>
            <a:ext cx="1224000" cy="12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4210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44623"/>
            <a:ext cx="9143999" cy="685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4624"/>
            <a:ext cx="1717101" cy="288244"/>
          </a:xfrm>
          <a:prstGeom prst="rect">
            <a:avLst/>
          </a:prstGeom>
        </p:spPr>
      </p:pic>
      <p:sp>
        <p:nvSpPr>
          <p:cNvPr id="9" name="TextBox 40"/>
          <p:cNvSpPr txBox="1"/>
          <p:nvPr/>
        </p:nvSpPr>
        <p:spPr>
          <a:xfrm>
            <a:off x="1039160" y="5024764"/>
            <a:ext cx="30602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dirty="0">
              <a:solidFill>
                <a:schemeClr val="bg1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14" name="Rectangle 17"/>
          <p:cNvSpPr/>
          <p:nvPr/>
        </p:nvSpPr>
        <p:spPr>
          <a:xfrm>
            <a:off x="251520" y="4986294"/>
            <a:ext cx="8640959" cy="1539049"/>
          </a:xfrm>
          <a:prstGeom prst="rect">
            <a:avLst/>
          </a:prstGeom>
          <a:solidFill>
            <a:srgbClr val="007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>
                <a:latin typeface="Source Sans Pro Light" charset="0"/>
              </a:rPr>
              <a:t> </a:t>
            </a:r>
          </a:p>
        </p:txBody>
      </p:sp>
      <p:sp>
        <p:nvSpPr>
          <p:cNvPr id="20" name="Rettangolo 19"/>
          <p:cNvSpPr/>
          <p:nvPr/>
        </p:nvSpPr>
        <p:spPr>
          <a:xfrm>
            <a:off x="824810" y="5129897"/>
            <a:ext cx="796102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altLang="en-US" sz="2000" b="1" dirty="0">
                <a:solidFill>
                  <a:schemeClr val="bg1"/>
                </a:solidFill>
                <a:latin typeface="Candara" panose="020E0502030303020204" pitchFamily="34" charset="0"/>
              </a:rPr>
              <a:t>  TEATRO  EUROPAUDITORIUM</a:t>
            </a:r>
            <a:br>
              <a:rPr lang="it-IT" altLang="en-US" sz="2000" b="1" dirty="0">
                <a:solidFill>
                  <a:schemeClr val="bg1"/>
                </a:solidFill>
                <a:latin typeface="Candara" panose="020E0502030303020204" pitchFamily="34" charset="0"/>
              </a:rPr>
            </a:br>
            <a:r>
              <a:rPr lang="it-IT" altLang="en-US" sz="2000" dirty="0">
                <a:solidFill>
                  <a:schemeClr val="bg1"/>
                </a:solidFill>
                <a:latin typeface="Candara" panose="020E0502030303020204" pitchFamily="34" charset="0"/>
              </a:rPr>
              <a:t>Piazza Costituzione 4  -  Bologna 40128</a:t>
            </a:r>
            <a:br>
              <a:rPr lang="it-IT" altLang="en-US" sz="2000" dirty="0">
                <a:solidFill>
                  <a:schemeClr val="bg1"/>
                </a:solidFill>
                <a:latin typeface="Candara" panose="020E0502030303020204" pitchFamily="34" charset="0"/>
              </a:rPr>
            </a:br>
            <a:r>
              <a:rPr lang="it-IT" altLang="en-US" sz="2000" dirty="0">
                <a:solidFill>
                  <a:schemeClr val="bg1"/>
                </a:solidFill>
                <a:latin typeface="Candara" panose="020E0502030303020204" pitchFamily="34" charset="0"/>
              </a:rPr>
              <a:t>Tel. 051 372540   -  info@teatroeuropa.it</a:t>
            </a:r>
            <a:br>
              <a:rPr lang="it-IT" altLang="en-US" sz="2000" dirty="0">
                <a:solidFill>
                  <a:schemeClr val="bg1"/>
                </a:solidFill>
                <a:latin typeface="Candara" panose="020E0502030303020204" pitchFamily="34" charset="0"/>
              </a:rPr>
            </a:br>
            <a:r>
              <a:rPr lang="it-IT" sz="2000" b="1" dirty="0">
                <a:solidFill>
                  <a:schemeClr val="bg1"/>
                </a:solidFill>
                <a:latin typeface="Candara" panose="020E0502030303020204" pitchFamily="34" charset="0"/>
              </a:rPr>
              <a:t>www.teatroeuropa.it</a:t>
            </a:r>
            <a:endParaRPr lang="it-IT" altLang="en-US" sz="2000" b="1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251520" y="1556792"/>
            <a:ext cx="8640959" cy="2885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ct val="0"/>
              </a:spcAft>
            </a:pPr>
            <a:r>
              <a:rPr lang="it-IT" altLang="en-US" sz="1600" dirty="0">
                <a:latin typeface="Candara" panose="020E0502030303020204" pitchFamily="34" charset="0"/>
              </a:rPr>
              <a:t>Agli associati Federmanager Bologna-Ferrara-Ravenna verranno riconosciute le tariffe RIDOTTO </a:t>
            </a:r>
            <a:r>
              <a:rPr lang="it-IT" altLang="en-US" sz="1600" dirty="0">
                <a:solidFill>
                  <a:prstClr val="black"/>
                </a:solidFill>
                <a:latin typeface="Candara" panose="020E0502030303020204" pitchFamily="34" charset="0"/>
              </a:rPr>
              <a:t>sul prezzo di abbonamenti e biglietti. </a:t>
            </a:r>
          </a:p>
          <a:p>
            <a:pPr algn="ctr">
              <a:spcAft>
                <a:spcPct val="0"/>
              </a:spcAft>
            </a:pPr>
            <a:r>
              <a:rPr lang="it-IT" altLang="en-US" sz="1600" dirty="0">
                <a:latin typeface="Candara" panose="020E0502030303020204" pitchFamily="34" charset="0"/>
              </a:rPr>
              <a:t>La tariffa RIDOTTO  è evidenziata nelle tabelle prezzi del programma e sul sito www.teatroeuropa.it. Laddove non sia presente la tariffa ridotto, sarà applicata la tariffa intero. </a:t>
            </a:r>
          </a:p>
          <a:p>
            <a:pPr algn="ctr">
              <a:spcAft>
                <a:spcPct val="0"/>
              </a:spcAft>
            </a:pPr>
            <a:endParaRPr lang="it-IT" altLang="en-US" sz="1600" dirty="0">
              <a:latin typeface="Candara" panose="020E0502030303020204" pitchFamily="34" charset="0"/>
            </a:endParaRPr>
          </a:p>
          <a:p>
            <a:pPr algn="ctr">
              <a:spcAft>
                <a:spcPct val="0"/>
              </a:spcAft>
            </a:pPr>
            <a:endParaRPr lang="it-IT" altLang="en-US" sz="1600" dirty="0">
              <a:latin typeface="Candara" panose="020E0502030303020204" pitchFamily="34" charset="0"/>
            </a:endParaRPr>
          </a:p>
          <a:p>
            <a:pPr algn="ctr">
              <a:spcAft>
                <a:spcPct val="0"/>
              </a:spcAft>
            </a:pPr>
            <a:r>
              <a:rPr lang="it-IT" altLang="en-US" sz="1600" dirty="0">
                <a:latin typeface="Candara" panose="020E0502030303020204" pitchFamily="34" charset="0"/>
              </a:rPr>
              <a:t>La tariffa RIDOTTO verrà applicata dietro presentazione della tessera associativa in corso di validità. Il titolo di appartenenza dovrà essere mostrato al momento dell’acquisto di abbonamenti e biglietti. Ogni tessera darà diritto all’acquisto di un solo abbonamento/biglietto.</a:t>
            </a:r>
            <a:endParaRPr lang="it-IT" altLang="en-US" sz="1600" dirty="0">
              <a:solidFill>
                <a:srgbClr val="000000"/>
              </a:solidFill>
              <a:latin typeface="Candara" panose="020E0502030303020204" pitchFamily="34" charset="0"/>
            </a:endParaRPr>
          </a:p>
          <a:p>
            <a:pPr algn="ctr">
              <a:spcAft>
                <a:spcPct val="0"/>
              </a:spcAft>
            </a:pPr>
            <a:endParaRPr lang="it-IT" altLang="en-US" dirty="0">
              <a:latin typeface="Candara" panose="020E0502030303020204" pitchFamily="34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altLang="en-US" b="1" dirty="0">
                <a:latin typeface="Candara" panose="020E0502030303020204" pitchFamily="34" charset="0"/>
              </a:rPr>
              <a:t>VALIDA FINO AL </a:t>
            </a:r>
            <a:r>
              <a:rPr lang="it-IT" altLang="en-US" b="1" dirty="0" smtClean="0">
                <a:latin typeface="Candara" panose="020E0502030303020204" pitchFamily="34" charset="0"/>
              </a:rPr>
              <a:t>31.12.2024</a:t>
            </a:r>
            <a:endParaRPr lang="it-IT" altLang="en-US" b="1" dirty="0">
              <a:latin typeface="Candara" panose="020E0502030303020204" pitchFamily="34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251520" y="4986294"/>
            <a:ext cx="504056" cy="153905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12"/>
          <p:cNvSpPr/>
          <p:nvPr/>
        </p:nvSpPr>
        <p:spPr>
          <a:xfrm rot="16200000">
            <a:off x="-242428" y="5463431"/>
            <a:ext cx="14919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altLang="en-US" sz="1600" b="1" dirty="0">
                <a:solidFill>
                  <a:schemeClr val="bg1">
                    <a:lumMod val="95000"/>
                  </a:schemeClr>
                </a:solidFill>
                <a:latin typeface="Candara" panose="020E0502030303020204" pitchFamily="34" charset="0"/>
              </a:rPr>
              <a:t>Cultura e tempo libero</a:t>
            </a:r>
            <a:endParaRPr lang="it-IT" b="1" dirty="0">
              <a:solidFill>
                <a:schemeClr val="bg1">
                  <a:lumMod val="95000"/>
                </a:schemeClr>
              </a:solidFill>
              <a:latin typeface="Candara" panose="020E0502030303020204" pitchFamily="34" charset="0"/>
            </a:endParaRPr>
          </a:p>
        </p:txBody>
      </p:sp>
      <p:pic>
        <p:nvPicPr>
          <p:cNvPr id="15" name="Immagin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1752" y="416335"/>
            <a:ext cx="2027139" cy="1106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6199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7384"/>
            <a:ext cx="9143999" cy="685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442"/>
            <a:ext cx="1717101" cy="288244"/>
          </a:xfrm>
          <a:prstGeom prst="rect">
            <a:avLst/>
          </a:prstGeom>
        </p:spPr>
      </p:pic>
      <p:sp>
        <p:nvSpPr>
          <p:cNvPr id="9" name="TextBox 40"/>
          <p:cNvSpPr txBox="1"/>
          <p:nvPr/>
        </p:nvSpPr>
        <p:spPr>
          <a:xfrm>
            <a:off x="1039160" y="5024764"/>
            <a:ext cx="30602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dirty="0">
              <a:solidFill>
                <a:schemeClr val="bg1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14" name="Rectangle 17"/>
          <p:cNvSpPr/>
          <p:nvPr/>
        </p:nvSpPr>
        <p:spPr>
          <a:xfrm>
            <a:off x="251520" y="4986294"/>
            <a:ext cx="8640959" cy="1539049"/>
          </a:xfrm>
          <a:prstGeom prst="rect">
            <a:avLst/>
          </a:prstGeom>
          <a:solidFill>
            <a:srgbClr val="007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>
                <a:latin typeface="Source Sans Pro Light" charset="0"/>
              </a:rPr>
              <a:t> </a:t>
            </a:r>
          </a:p>
        </p:txBody>
      </p:sp>
      <p:sp>
        <p:nvSpPr>
          <p:cNvPr id="20" name="Rettangolo 19"/>
          <p:cNvSpPr/>
          <p:nvPr/>
        </p:nvSpPr>
        <p:spPr>
          <a:xfrm>
            <a:off x="824810" y="5229200"/>
            <a:ext cx="796102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altLang="en-US" sz="2000" b="1" dirty="0">
                <a:solidFill>
                  <a:schemeClr val="bg1"/>
                </a:solidFill>
                <a:latin typeface="Candara" panose="020E0502030303020204" pitchFamily="34" charset="0"/>
              </a:rPr>
              <a:t>TEATRO IL CELEBRAZIONI</a:t>
            </a:r>
            <a:r>
              <a:rPr lang="it-IT" altLang="en-US" sz="2000" dirty="0">
                <a:solidFill>
                  <a:schemeClr val="bg1"/>
                </a:solidFill>
              </a:rPr>
              <a:t/>
            </a:r>
            <a:br>
              <a:rPr lang="it-IT" altLang="en-US" sz="2000" dirty="0">
                <a:solidFill>
                  <a:schemeClr val="bg1"/>
                </a:solidFill>
              </a:rPr>
            </a:br>
            <a:r>
              <a:rPr lang="it-IT" altLang="en-US" sz="2000" dirty="0">
                <a:solidFill>
                  <a:schemeClr val="bg1"/>
                </a:solidFill>
                <a:latin typeface="Candara" panose="020E0502030303020204" pitchFamily="34" charset="0"/>
              </a:rPr>
              <a:t>Via Saragozza 234  -  Bologna </a:t>
            </a:r>
            <a:r>
              <a:rPr lang="it-IT" altLang="en-US" sz="2000" dirty="0" smtClean="0">
                <a:solidFill>
                  <a:schemeClr val="bg1"/>
                </a:solidFill>
                <a:latin typeface="Candara" panose="020E0502030303020204" pitchFamily="34" charset="0"/>
              </a:rPr>
              <a:t>40135</a:t>
            </a:r>
            <a:r>
              <a:rPr lang="it-IT" altLang="en-US" sz="2000" smtClean="0">
                <a:solidFill>
                  <a:schemeClr val="bg1"/>
                </a:solidFill>
                <a:latin typeface="Candara" panose="020E0502030303020204" pitchFamily="34" charset="0"/>
              </a:rPr>
              <a:t/>
            </a:r>
            <a:br>
              <a:rPr lang="it-IT" altLang="en-US" sz="2000" smtClean="0">
                <a:solidFill>
                  <a:schemeClr val="bg1"/>
                </a:solidFill>
                <a:latin typeface="Candara" panose="020E0502030303020204" pitchFamily="34" charset="0"/>
              </a:rPr>
            </a:br>
            <a:r>
              <a:rPr lang="it-IT" altLang="en-US" sz="2000" smtClean="0">
                <a:solidFill>
                  <a:schemeClr val="bg1"/>
                </a:solidFill>
                <a:latin typeface="Candara" panose="020E0502030303020204" pitchFamily="34" charset="0"/>
              </a:rPr>
              <a:t>tel.051 6154808</a:t>
            </a:r>
            <a:r>
              <a:rPr lang="it-IT" altLang="en-US" sz="2000" dirty="0">
                <a:solidFill>
                  <a:schemeClr val="bg1"/>
                </a:solidFill>
                <a:latin typeface="Candara" panose="020E0502030303020204" pitchFamily="34" charset="0"/>
              </a:rPr>
              <a:t/>
            </a:r>
            <a:br>
              <a:rPr lang="it-IT" altLang="en-US" sz="2000" dirty="0">
                <a:solidFill>
                  <a:schemeClr val="bg1"/>
                </a:solidFill>
                <a:latin typeface="Candara" panose="020E0502030303020204" pitchFamily="34" charset="0"/>
              </a:rPr>
            </a:br>
            <a:r>
              <a:rPr lang="it-IT" altLang="en-US" sz="2000" b="1" dirty="0">
                <a:solidFill>
                  <a:schemeClr val="bg1"/>
                </a:solidFill>
                <a:latin typeface="Candara" panose="020E0502030303020204" pitchFamily="34" charset="0"/>
              </a:rPr>
              <a:t>www.teatrocelebrazioni.it </a:t>
            </a:r>
          </a:p>
        </p:txBody>
      </p:sp>
      <p:sp>
        <p:nvSpPr>
          <p:cNvPr id="22" name="Rettangolo 21"/>
          <p:cNvSpPr/>
          <p:nvPr/>
        </p:nvSpPr>
        <p:spPr>
          <a:xfrm>
            <a:off x="251520" y="1899058"/>
            <a:ext cx="8640959" cy="2854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ct val="0"/>
              </a:spcAft>
            </a:pPr>
            <a:r>
              <a:rPr lang="it-IT" altLang="en-US" sz="1600" dirty="0">
                <a:latin typeface="Candara" panose="020E0502030303020204" pitchFamily="34" charset="0"/>
              </a:rPr>
              <a:t>Agli associati Federmanager Bologna-Ferrara-Ravenna verranno riconosciute le tariffe RIDOTTO sul prezzo di abbonamenti e biglietti. </a:t>
            </a:r>
          </a:p>
          <a:p>
            <a:pPr algn="ctr">
              <a:spcAft>
                <a:spcPct val="0"/>
              </a:spcAft>
            </a:pPr>
            <a:r>
              <a:rPr lang="it-IT" altLang="en-US" sz="1600" dirty="0">
                <a:latin typeface="Candara" panose="020E0502030303020204" pitchFamily="34" charset="0"/>
              </a:rPr>
              <a:t>La tariffa RIDOTTO  è evidenziata nelle tabelle prezzi del programma e sul sito www.teatrocelebrazioni.it. Laddove non sia presente la tariffa ridotto, sarà applicata la tariffa intero. </a:t>
            </a:r>
          </a:p>
          <a:p>
            <a:pPr algn="ctr">
              <a:spcAft>
                <a:spcPct val="0"/>
              </a:spcAft>
            </a:pPr>
            <a:endParaRPr lang="it-IT" altLang="en-US" sz="1600" dirty="0">
              <a:latin typeface="Candara" panose="020E0502030303020204" pitchFamily="34" charset="0"/>
            </a:endParaRPr>
          </a:p>
          <a:p>
            <a:pPr algn="ctr">
              <a:spcAft>
                <a:spcPct val="0"/>
              </a:spcAft>
            </a:pPr>
            <a:r>
              <a:rPr lang="it-IT" altLang="en-US" sz="1600" dirty="0">
                <a:latin typeface="Candara" panose="020E0502030303020204" pitchFamily="34" charset="0"/>
              </a:rPr>
              <a:t>La tariffa RIDOTTO verrà applicata dietro presentazione della tessera associativa in corso di validità. Il titolo di appartenenza dovrà essere mostrato al momento dell’acquisto di abbonamenti e biglietti. Ogni tessera darà diritto all’acquisto di un solo abbonamento/biglietto.</a:t>
            </a:r>
            <a:endParaRPr lang="it-IT" altLang="en-US" sz="1600" dirty="0">
              <a:solidFill>
                <a:srgbClr val="000000"/>
              </a:solidFill>
              <a:latin typeface="Candara" panose="020E0502030303020204" pitchFamily="34" charset="0"/>
            </a:endParaRPr>
          </a:p>
          <a:p>
            <a:pPr algn="ctr">
              <a:spcAft>
                <a:spcPct val="0"/>
              </a:spcAft>
            </a:pPr>
            <a:endParaRPr lang="it-IT" altLang="en-US" sz="1600" dirty="0">
              <a:latin typeface="Candara" panose="020E0502030303020204" pitchFamily="34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altLang="en-US" b="1" dirty="0">
                <a:latin typeface="Candara" panose="020E0502030303020204" pitchFamily="34" charset="0"/>
              </a:rPr>
              <a:t>VALIDA FINO AL </a:t>
            </a:r>
            <a:r>
              <a:rPr lang="it-IT" altLang="en-US" b="1" dirty="0" smtClean="0">
                <a:latin typeface="Candara" panose="020E0502030303020204" pitchFamily="34" charset="0"/>
              </a:rPr>
              <a:t>31.12.2024</a:t>
            </a:r>
            <a:endParaRPr lang="it-IT" altLang="en-US" b="1" dirty="0">
              <a:latin typeface="Candara" panose="020E0502030303020204" pitchFamily="34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251520" y="4986294"/>
            <a:ext cx="504056" cy="153905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12"/>
          <p:cNvSpPr/>
          <p:nvPr/>
        </p:nvSpPr>
        <p:spPr>
          <a:xfrm rot="16200000">
            <a:off x="-242428" y="5463431"/>
            <a:ext cx="14919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altLang="en-US" sz="1600" b="1" dirty="0">
                <a:solidFill>
                  <a:schemeClr val="bg1">
                    <a:lumMod val="95000"/>
                  </a:schemeClr>
                </a:solidFill>
                <a:latin typeface="Candara" panose="020E0502030303020204" pitchFamily="34" charset="0"/>
              </a:rPr>
              <a:t>Cultura e tempo libero</a:t>
            </a:r>
            <a:endParaRPr lang="it-IT" b="1" dirty="0">
              <a:solidFill>
                <a:schemeClr val="bg1">
                  <a:lumMod val="95000"/>
                </a:schemeClr>
              </a:solidFill>
              <a:latin typeface="Candara" panose="020E0502030303020204" pitchFamily="34" charset="0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9135" y="404876"/>
            <a:ext cx="1205730" cy="1318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5697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9790"/>
            <a:ext cx="9143999" cy="685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442"/>
            <a:ext cx="1717101" cy="288244"/>
          </a:xfrm>
          <a:prstGeom prst="rect">
            <a:avLst/>
          </a:prstGeom>
        </p:spPr>
      </p:pic>
      <p:sp>
        <p:nvSpPr>
          <p:cNvPr id="9" name="TextBox 40"/>
          <p:cNvSpPr txBox="1"/>
          <p:nvPr/>
        </p:nvSpPr>
        <p:spPr>
          <a:xfrm>
            <a:off x="1039160" y="5024764"/>
            <a:ext cx="30602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dirty="0">
              <a:solidFill>
                <a:schemeClr val="bg1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14" name="Rectangle 17"/>
          <p:cNvSpPr/>
          <p:nvPr/>
        </p:nvSpPr>
        <p:spPr>
          <a:xfrm>
            <a:off x="267776" y="5024946"/>
            <a:ext cx="8640959" cy="1539049"/>
          </a:xfrm>
          <a:prstGeom prst="rect">
            <a:avLst/>
          </a:prstGeom>
          <a:solidFill>
            <a:srgbClr val="007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>
                <a:latin typeface="Source Sans Pro Light" charset="0"/>
              </a:rPr>
              <a:t> </a:t>
            </a:r>
          </a:p>
        </p:txBody>
      </p:sp>
      <p:sp>
        <p:nvSpPr>
          <p:cNvPr id="20" name="Rettangolo 19"/>
          <p:cNvSpPr/>
          <p:nvPr/>
        </p:nvSpPr>
        <p:spPr>
          <a:xfrm>
            <a:off x="824810" y="5229200"/>
            <a:ext cx="796102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altLang="en-US" sz="2000" dirty="0">
                <a:solidFill>
                  <a:schemeClr val="bg1"/>
                </a:solidFill>
              </a:rPr>
              <a:t>LUNA FARM-ARCADIA EXPERIENCES SRL</a:t>
            </a:r>
            <a:br>
              <a:rPr lang="it-IT" altLang="en-US" sz="2000" dirty="0">
                <a:solidFill>
                  <a:schemeClr val="bg1"/>
                </a:solidFill>
              </a:rPr>
            </a:br>
            <a:r>
              <a:rPr lang="it-IT" altLang="en-US" sz="2000" dirty="0">
                <a:solidFill>
                  <a:schemeClr val="bg1"/>
                </a:solidFill>
                <a:latin typeface="Candara" panose="020E0502030303020204" pitchFamily="34" charset="0"/>
              </a:rPr>
              <a:t>Via Paolo Canali, 8 - Bologna 40127</a:t>
            </a:r>
            <a:br>
              <a:rPr lang="it-IT" altLang="en-US" sz="2000" dirty="0">
                <a:solidFill>
                  <a:schemeClr val="bg1"/>
                </a:solidFill>
                <a:latin typeface="Candara" panose="020E0502030303020204" pitchFamily="34" charset="0"/>
              </a:rPr>
            </a:br>
            <a:r>
              <a:rPr lang="it-IT" altLang="en-US" sz="2000" dirty="0">
                <a:solidFill>
                  <a:schemeClr val="bg1"/>
                </a:solidFill>
                <a:latin typeface="Candara" panose="020E0502030303020204" pitchFamily="34" charset="0"/>
              </a:rPr>
              <a:t>Tel.051 018 5035 –www.lunafarm.it</a:t>
            </a:r>
            <a:endParaRPr lang="it-IT" altLang="en-US" sz="2000" b="1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831985" y="1970365"/>
            <a:ext cx="7416823" cy="2863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ct val="0"/>
              </a:spcAft>
            </a:pPr>
            <a:r>
              <a:rPr lang="it-IT" altLang="en-US" sz="1600" dirty="0">
                <a:latin typeface="Candara" panose="020E0502030303020204" pitchFamily="34" charset="0"/>
              </a:rPr>
              <a:t>           Gli associati Federmanager Bologna-Ferrara-Ravenna potranno acquistare il biglietto d’ingresso al Luna Farm al prezzo ridotto </a:t>
            </a:r>
            <a:r>
              <a:rPr lang="it-IT" dirty="0">
                <a:solidFill>
                  <a:srgbClr val="000000"/>
                </a:solidFill>
                <a:effectLst/>
                <a:latin typeface="Candara" panose="020E0502030303020204" pitchFamily="34" charset="0"/>
                <a:ea typeface="Calibri" panose="020F0502020204030204" pitchFamily="34" charset="0"/>
              </a:rPr>
              <a:t>di </a:t>
            </a:r>
            <a:r>
              <a:rPr lang="it-IT" dirty="0" smtClean="0">
                <a:solidFill>
                  <a:srgbClr val="000000"/>
                </a:solidFill>
                <a:effectLst/>
                <a:latin typeface="Candara" panose="020E0502030303020204" pitchFamily="34" charset="0"/>
                <a:ea typeface="Calibri" panose="020F0502020204030204" pitchFamily="34" charset="0"/>
              </a:rPr>
              <a:t>8€ </a:t>
            </a:r>
            <a:r>
              <a:rPr lang="it-IT" dirty="0">
                <a:solidFill>
                  <a:srgbClr val="000000"/>
                </a:solidFill>
                <a:effectLst/>
                <a:latin typeface="Candara" panose="020E0502030303020204" pitchFamily="34" charset="0"/>
                <a:ea typeface="Calibri" panose="020F0502020204030204" pitchFamily="34" charset="0"/>
              </a:rPr>
              <a:t>anziché </a:t>
            </a:r>
            <a:r>
              <a:rPr lang="it-IT" sz="2000" dirty="0" smtClean="0">
                <a:solidFill>
                  <a:srgbClr val="000000"/>
                </a:solidFill>
                <a:latin typeface="Candara" panose="020E0502030303020204" pitchFamily="34" charset="0"/>
                <a:ea typeface="Calibri" panose="020F0502020204030204" pitchFamily="34" charset="0"/>
              </a:rPr>
              <a:t>12</a:t>
            </a:r>
            <a:r>
              <a:rPr lang="it-IT" dirty="0" smtClean="0">
                <a:solidFill>
                  <a:srgbClr val="000000"/>
                </a:solidFill>
                <a:effectLst/>
                <a:latin typeface="Candara" panose="020E0502030303020204" pitchFamily="34" charset="0"/>
                <a:ea typeface="Calibri" panose="020F0502020204030204" pitchFamily="34" charset="0"/>
              </a:rPr>
              <a:t>€ </a:t>
            </a:r>
            <a:r>
              <a:rPr lang="it-IT" dirty="0">
                <a:solidFill>
                  <a:srgbClr val="000000"/>
                </a:solidFill>
                <a:effectLst/>
                <a:latin typeface="Candara" panose="020E0502030303020204" pitchFamily="34" charset="0"/>
                <a:ea typeface="Calibri" panose="020F0502020204030204" pitchFamily="34" charset="0"/>
              </a:rPr>
              <a:t>e ricevere uno sconto uno sconto del 10% </a:t>
            </a:r>
            <a:r>
              <a:rPr lang="it-IT" dirty="0">
                <a:solidFill>
                  <a:srgbClr val="000000"/>
                </a:solidFill>
                <a:latin typeface="Candara" panose="020E0502030303020204" pitchFamily="34" charset="0"/>
                <a:ea typeface="Calibri" panose="020F0502020204030204" pitchFamily="34" charset="0"/>
              </a:rPr>
              <a:t> per</a:t>
            </a:r>
            <a:r>
              <a:rPr lang="it-IT" dirty="0">
                <a:solidFill>
                  <a:srgbClr val="000000"/>
                </a:solidFill>
                <a:effectLst/>
                <a:latin typeface="Candara" panose="020E0502030303020204" pitchFamily="34" charset="0"/>
                <a:ea typeface="Calibri" panose="020F0502020204030204" pitchFamily="34" charset="0"/>
              </a:rPr>
              <a:t> feste di compleanno /feste aziendali.</a:t>
            </a:r>
            <a:r>
              <a:rPr lang="it-IT" sz="1600" dirty="0">
                <a:solidFill>
                  <a:srgbClr val="000000"/>
                </a:solidFill>
                <a:effectLst/>
                <a:latin typeface="Candara" panose="020E0502030303020204" pitchFamily="34" charset="0"/>
                <a:ea typeface="Calibri" panose="020F0502020204030204" pitchFamily="34" charset="0"/>
              </a:rPr>
              <a:t/>
            </a:r>
            <a:br>
              <a:rPr lang="it-IT" sz="1600" dirty="0">
                <a:solidFill>
                  <a:srgbClr val="000000"/>
                </a:solidFill>
                <a:effectLst/>
                <a:latin typeface="Candara" panose="020E0502030303020204" pitchFamily="34" charset="0"/>
                <a:ea typeface="Calibri" panose="020F0502020204030204" pitchFamily="34" charset="0"/>
              </a:rPr>
            </a:br>
            <a:r>
              <a:rPr lang="it-IT" sz="1600" dirty="0">
                <a:latin typeface="Candara" panose="020E0502030303020204" pitchFamily="34" charset="0"/>
              </a:rPr>
              <a:t/>
            </a:r>
            <a:br>
              <a:rPr lang="it-IT" sz="1600" dirty="0">
                <a:latin typeface="Candara" panose="020E0502030303020204" pitchFamily="34" charset="0"/>
              </a:rPr>
            </a:br>
            <a:r>
              <a:rPr lang="it-IT" sz="1600" dirty="0">
                <a:latin typeface="Candara" panose="020E0502030303020204" pitchFamily="34" charset="0"/>
              </a:rPr>
              <a:t>               </a:t>
            </a:r>
            <a:r>
              <a:rPr lang="it-IT" altLang="en-US" sz="1600" dirty="0">
                <a:latin typeface="Candara" panose="020E0502030303020204" pitchFamily="34" charset="0"/>
              </a:rPr>
              <a:t>La tariffa RIDOTTO verrà applicata dietro presentazione della tessera associativa in corso di validità che dovrà essere mostrato al momento dell’acquisto. Ogni tessera darà diritto all’acquisto di un solo biglietto.</a:t>
            </a:r>
            <a:endParaRPr lang="it-IT" altLang="en-US" sz="1600" dirty="0">
              <a:solidFill>
                <a:srgbClr val="000000"/>
              </a:solidFill>
              <a:latin typeface="Candara" panose="020E0502030303020204" pitchFamily="34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altLang="en-US" b="1" dirty="0">
                <a:latin typeface="Candara" panose="020E0502030303020204" pitchFamily="34" charset="0"/>
              </a:rPr>
              <a:t/>
            </a:r>
            <a:br>
              <a:rPr lang="it-IT" altLang="en-US" b="1" dirty="0">
                <a:latin typeface="Candara" panose="020E0502030303020204" pitchFamily="34" charset="0"/>
              </a:rPr>
            </a:br>
            <a:r>
              <a:rPr lang="it-IT" altLang="en-US" b="1" dirty="0">
                <a:latin typeface="Candara" panose="020E0502030303020204" pitchFamily="34" charset="0"/>
              </a:rPr>
              <a:t/>
            </a:r>
            <a:br>
              <a:rPr lang="it-IT" altLang="en-US" b="1" dirty="0">
                <a:latin typeface="Candara" panose="020E0502030303020204" pitchFamily="34" charset="0"/>
              </a:rPr>
            </a:br>
            <a:r>
              <a:rPr lang="it-IT" altLang="en-US" b="1" dirty="0">
                <a:latin typeface="Candara" panose="020E0502030303020204" pitchFamily="34" charset="0"/>
              </a:rPr>
              <a:t>VALIDA FINO AL </a:t>
            </a:r>
            <a:r>
              <a:rPr lang="it-IT" altLang="en-US" b="1" dirty="0" smtClean="0">
                <a:latin typeface="Candara" panose="020E0502030303020204" pitchFamily="34" charset="0"/>
              </a:rPr>
              <a:t>31.12.2024</a:t>
            </a:r>
            <a:endParaRPr lang="it-IT" altLang="en-US" b="1" dirty="0">
              <a:latin typeface="Candara" panose="020E0502030303020204" pitchFamily="34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251520" y="4986294"/>
            <a:ext cx="504056" cy="153905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12"/>
          <p:cNvSpPr/>
          <p:nvPr/>
        </p:nvSpPr>
        <p:spPr>
          <a:xfrm rot="16200000">
            <a:off x="-242428" y="5463431"/>
            <a:ext cx="14919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altLang="en-US" sz="1600" b="1" dirty="0">
                <a:solidFill>
                  <a:schemeClr val="bg1">
                    <a:lumMod val="95000"/>
                  </a:schemeClr>
                </a:solidFill>
                <a:latin typeface="Candara" panose="020E0502030303020204" pitchFamily="34" charset="0"/>
              </a:rPr>
              <a:t>Cultura e tempo libero</a:t>
            </a:r>
            <a:endParaRPr lang="it-IT" b="1" dirty="0">
              <a:solidFill>
                <a:schemeClr val="bg1">
                  <a:lumMod val="95000"/>
                </a:schemeClr>
              </a:solidFill>
              <a:latin typeface="Candara" panose="020E0502030303020204" pitchFamily="34" charset="0"/>
            </a:endParaRPr>
          </a:p>
        </p:txBody>
      </p:sp>
      <p:pic>
        <p:nvPicPr>
          <p:cNvPr id="15" name="Immagine 14">
            <a:extLst>
              <a:ext uri="{FF2B5EF4-FFF2-40B4-BE49-F238E27FC236}">
                <a16:creationId xmlns:a16="http://schemas.microsoft.com/office/drawing/2014/main" xmlns="" id="{28C8DF28-F0A6-462F-9479-246FBD16299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465699"/>
            <a:ext cx="1512168" cy="1331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697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"/>
            <a:ext cx="9143999" cy="685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4624"/>
            <a:ext cx="1717101" cy="288244"/>
          </a:xfrm>
          <a:prstGeom prst="rect">
            <a:avLst/>
          </a:prstGeom>
        </p:spPr>
      </p:pic>
      <p:sp>
        <p:nvSpPr>
          <p:cNvPr id="9" name="TextBox 40"/>
          <p:cNvSpPr txBox="1"/>
          <p:nvPr/>
        </p:nvSpPr>
        <p:spPr>
          <a:xfrm>
            <a:off x="1039160" y="5024764"/>
            <a:ext cx="30602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dirty="0">
              <a:solidFill>
                <a:schemeClr val="bg1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14" name="Rectangle 17"/>
          <p:cNvSpPr/>
          <p:nvPr/>
        </p:nvSpPr>
        <p:spPr>
          <a:xfrm>
            <a:off x="251520" y="4986294"/>
            <a:ext cx="8640959" cy="1539049"/>
          </a:xfrm>
          <a:prstGeom prst="rect">
            <a:avLst/>
          </a:prstGeom>
          <a:solidFill>
            <a:srgbClr val="007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>
                <a:latin typeface="Source Sans Pro Light" charset="0"/>
              </a:rPr>
              <a:t> </a:t>
            </a:r>
          </a:p>
        </p:txBody>
      </p:sp>
      <p:sp>
        <p:nvSpPr>
          <p:cNvPr id="20" name="Rettangolo 19"/>
          <p:cNvSpPr/>
          <p:nvPr/>
        </p:nvSpPr>
        <p:spPr>
          <a:xfrm>
            <a:off x="824810" y="5229200"/>
            <a:ext cx="796102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Aft>
                <a:spcPct val="0"/>
              </a:spcAft>
              <a:buClrTx/>
            </a:pPr>
            <a:r>
              <a:rPr lang="it-IT" altLang="en-US" sz="2000" b="1" dirty="0">
                <a:solidFill>
                  <a:schemeClr val="bg1"/>
                </a:solidFill>
                <a:latin typeface="Candara" panose="020E0502030303020204" pitchFamily="34" charset="0"/>
              </a:rPr>
              <a:t>LIBRERIA PATRON - L.E.U.P. S.r.l.</a:t>
            </a:r>
          </a:p>
          <a:p>
            <a:pPr algn="ctr">
              <a:lnSpc>
                <a:spcPct val="100000"/>
              </a:lnSpc>
              <a:spcAft>
                <a:spcPct val="0"/>
              </a:spcAft>
              <a:buClrTx/>
            </a:pPr>
            <a:r>
              <a:rPr lang="it-IT" altLang="en-US" sz="2000" dirty="0" smtClean="0">
                <a:solidFill>
                  <a:schemeClr val="bg1"/>
                </a:solidFill>
                <a:latin typeface="Candara" panose="020E0502030303020204" pitchFamily="34" charset="0"/>
              </a:rPr>
              <a:t>Via Marsala </a:t>
            </a:r>
            <a:r>
              <a:rPr lang="it-IT" altLang="en-US" sz="2000" smtClean="0">
                <a:solidFill>
                  <a:schemeClr val="bg1"/>
                </a:solidFill>
                <a:latin typeface="Candara" panose="020E0502030303020204" pitchFamily="34" charset="0"/>
              </a:rPr>
              <a:t>31- Scala A 1°Piano- </a:t>
            </a:r>
            <a:r>
              <a:rPr lang="it-IT" altLang="en-US" sz="2000" dirty="0">
                <a:solidFill>
                  <a:schemeClr val="bg1"/>
                </a:solidFill>
                <a:latin typeface="Candara" panose="020E0502030303020204" pitchFamily="34" charset="0"/>
              </a:rPr>
              <a:t>Bologna 40126</a:t>
            </a:r>
          </a:p>
          <a:p>
            <a:pPr algn="ctr">
              <a:lnSpc>
                <a:spcPct val="100000"/>
              </a:lnSpc>
              <a:spcAft>
                <a:spcPct val="0"/>
              </a:spcAft>
              <a:buClrTx/>
            </a:pPr>
            <a:r>
              <a:rPr lang="it-IT" altLang="en-US" sz="2000" dirty="0">
                <a:solidFill>
                  <a:schemeClr val="bg1"/>
                </a:solidFill>
                <a:latin typeface="Candara" panose="020E0502030303020204" pitchFamily="34" charset="0"/>
              </a:rPr>
              <a:t>Tel. 051/22.32.08 - libreriapatron@virgilio.it</a:t>
            </a:r>
            <a:endParaRPr lang="it-IT" sz="2000" b="1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251520" y="2683627"/>
            <a:ext cx="8640959" cy="2257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ct val="0"/>
              </a:spcAft>
              <a:buSzPct val="45000"/>
            </a:pPr>
            <a:r>
              <a:rPr lang="it-IT" altLang="en-US" b="1" dirty="0">
                <a:latin typeface="Candara" panose="020E0502030303020204" pitchFamily="34" charset="0"/>
              </a:rPr>
              <a:t>sconto 5% sui testi universitari </a:t>
            </a:r>
            <a:br>
              <a:rPr lang="it-IT" altLang="en-US" b="1" dirty="0">
                <a:latin typeface="Candara" panose="020E0502030303020204" pitchFamily="34" charset="0"/>
              </a:rPr>
            </a:br>
            <a:r>
              <a:rPr lang="it-IT" altLang="en-US" sz="1400" dirty="0">
                <a:latin typeface="Candara" panose="020E0502030303020204" pitchFamily="34" charset="0"/>
              </a:rPr>
              <a:t>(ad esclusione di alcuni editori che applicano uno sconto inferiore)</a:t>
            </a:r>
          </a:p>
          <a:p>
            <a:pPr algn="ctr">
              <a:spcAft>
                <a:spcPct val="0"/>
              </a:spcAft>
              <a:buSzPct val="45000"/>
            </a:pPr>
            <a:endParaRPr lang="it-IT" altLang="en-US" dirty="0">
              <a:latin typeface="Candara" panose="020E0502030303020204" pitchFamily="34" charset="0"/>
            </a:endParaRPr>
          </a:p>
          <a:p>
            <a:pPr algn="ctr">
              <a:spcAft>
                <a:spcPct val="0"/>
              </a:spcAft>
              <a:buSzPct val="45000"/>
            </a:pPr>
            <a:r>
              <a:rPr lang="it-IT" altLang="en-US" b="1" dirty="0">
                <a:latin typeface="Candara" panose="020E0502030303020204" pitchFamily="34" charset="0"/>
              </a:rPr>
              <a:t>sconto 5% sui libri di varia, dizionari e codici</a:t>
            </a:r>
            <a:r>
              <a:rPr lang="it-IT" altLang="en-US" dirty="0">
                <a:latin typeface="Candara" panose="020E0502030303020204" pitchFamily="34" charset="0"/>
              </a:rPr>
              <a:t>.</a:t>
            </a:r>
          </a:p>
          <a:p>
            <a:pPr algn="ctr">
              <a:spcAft>
                <a:spcPct val="0"/>
              </a:spcAft>
            </a:pPr>
            <a:endParaRPr lang="it-IT" altLang="en-US" sz="1600" dirty="0">
              <a:latin typeface="Candara" panose="020E0502030303020204" pitchFamily="34" charset="0"/>
            </a:endParaRPr>
          </a:p>
          <a:p>
            <a:pPr algn="ctr">
              <a:spcAft>
                <a:spcPct val="0"/>
              </a:spcAft>
            </a:pPr>
            <a:endParaRPr lang="it-IT" altLang="en-US" sz="1600" dirty="0">
              <a:latin typeface="Candara" panose="020E0502030303020204" pitchFamily="34" charset="0"/>
            </a:endParaRPr>
          </a:p>
          <a:p>
            <a:pPr algn="ctr">
              <a:spcAft>
                <a:spcPct val="0"/>
              </a:spcAft>
            </a:pPr>
            <a:endParaRPr lang="it-IT" altLang="en-US" sz="1600" dirty="0">
              <a:latin typeface="Candara" panose="020E0502030303020204" pitchFamily="34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altLang="en-US" b="1" dirty="0">
                <a:latin typeface="Candara" panose="020E0502030303020204" pitchFamily="34" charset="0"/>
              </a:rPr>
              <a:t>VALIDA FINO AL </a:t>
            </a:r>
            <a:r>
              <a:rPr lang="it-IT" altLang="en-US" b="1" dirty="0" smtClean="0">
                <a:latin typeface="Candara" panose="020E0502030303020204" pitchFamily="34" charset="0"/>
              </a:rPr>
              <a:t>31.12.2024</a:t>
            </a:r>
            <a:endParaRPr lang="it-IT" altLang="en-US" b="1" dirty="0">
              <a:latin typeface="Candara" panose="020E0502030303020204" pitchFamily="34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251520" y="4986294"/>
            <a:ext cx="504056" cy="153905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12"/>
          <p:cNvSpPr/>
          <p:nvPr/>
        </p:nvSpPr>
        <p:spPr>
          <a:xfrm rot="16200000">
            <a:off x="-242428" y="5610090"/>
            <a:ext cx="149195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altLang="en-US" sz="1600" b="1" dirty="0">
                <a:solidFill>
                  <a:schemeClr val="bg1">
                    <a:lumMod val="95000"/>
                  </a:schemeClr>
                </a:solidFill>
                <a:latin typeface="Candara" panose="020E0502030303020204" pitchFamily="34" charset="0"/>
              </a:rPr>
              <a:t>Servizi</a:t>
            </a:r>
            <a:endParaRPr lang="it-IT" b="1" dirty="0">
              <a:solidFill>
                <a:schemeClr val="bg1">
                  <a:lumMod val="95000"/>
                </a:schemeClr>
              </a:solidFill>
              <a:latin typeface="Candara" panose="020E0502030303020204" pitchFamily="34" charset="0"/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358165" y="1897668"/>
            <a:ext cx="84276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ct val="0"/>
              </a:spcAft>
            </a:pPr>
            <a:r>
              <a:rPr lang="it-IT" altLang="en-US" sz="1400" b="1" dirty="0">
                <a:latin typeface="Candara" panose="020E0502030303020204" pitchFamily="34" charset="0"/>
              </a:rPr>
              <a:t>Libreria Patron offre agli associati di Federmanager Bologna-Ferrara-Ravenna, che esibiranno la tessera associativa, una convenzione per l'acquisto di libri alle seguenti condizioni:</a:t>
            </a:r>
          </a:p>
        </p:txBody>
      </p:sp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2567" y="452785"/>
            <a:ext cx="1958861" cy="1104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6219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4624"/>
            <a:ext cx="9143999" cy="685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4624"/>
            <a:ext cx="1717101" cy="288244"/>
          </a:xfrm>
          <a:prstGeom prst="rect">
            <a:avLst/>
          </a:prstGeom>
        </p:spPr>
      </p:pic>
      <p:sp>
        <p:nvSpPr>
          <p:cNvPr id="9" name="TextBox 40"/>
          <p:cNvSpPr txBox="1"/>
          <p:nvPr/>
        </p:nvSpPr>
        <p:spPr>
          <a:xfrm>
            <a:off x="1039160" y="5024764"/>
            <a:ext cx="30602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dirty="0">
              <a:solidFill>
                <a:schemeClr val="bg1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14" name="Rectangle 17"/>
          <p:cNvSpPr/>
          <p:nvPr/>
        </p:nvSpPr>
        <p:spPr>
          <a:xfrm>
            <a:off x="251518" y="5033391"/>
            <a:ext cx="8640959" cy="1539049"/>
          </a:xfrm>
          <a:prstGeom prst="rect">
            <a:avLst/>
          </a:prstGeom>
          <a:solidFill>
            <a:srgbClr val="007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GRIMEDIA </a:t>
            </a:r>
            <a:r>
              <a:rPr lang="en-US" dirty="0"/>
              <a:t>S.R.L  -</a:t>
            </a:r>
            <a:r>
              <a:rPr lang="en-US" dirty="0" err="1"/>
              <a:t>Sede</a:t>
            </a:r>
            <a:r>
              <a:rPr lang="en-US" dirty="0"/>
              <a:t> in via del </a:t>
            </a:r>
            <a:r>
              <a:rPr lang="en-US" dirty="0" err="1"/>
              <a:t>Giacinto</a:t>
            </a:r>
            <a:r>
              <a:rPr lang="en-US" dirty="0"/>
              <a:t> 34,- cap. 40123. Bologna. </a:t>
            </a:r>
            <a:br>
              <a:rPr lang="en-US" dirty="0"/>
            </a:br>
            <a:r>
              <a:rPr lang="en-US" dirty="0"/>
              <a:t>E-mail : </a:t>
            </a:r>
            <a:r>
              <a:rPr lang="en-US" dirty="0">
                <a:hlinkClick r:id="rId4"/>
              </a:rPr>
              <a:t>info@grmedia.it</a:t>
            </a:r>
            <a:r>
              <a:rPr lang="en-US" dirty="0"/>
              <a:t>.  Cell.: 3774563024</a:t>
            </a:r>
            <a:r>
              <a:rPr lang="en-US" dirty="0">
                <a:latin typeface="Source Sans Pro Light" charset="0"/>
              </a:rPr>
              <a:t>; Il </a:t>
            </a:r>
            <a:r>
              <a:rPr lang="en-US" dirty="0" err="1">
                <a:latin typeface="Source Sans Pro Light" charset="0"/>
              </a:rPr>
              <a:t>Referente</a:t>
            </a:r>
            <a:r>
              <a:rPr lang="en-US" dirty="0">
                <a:latin typeface="Source Sans Pro Light" charset="0"/>
              </a:rPr>
              <a:t> Lorenzo </a:t>
            </a:r>
            <a:r>
              <a:rPr lang="en-US" dirty="0" err="1" smtClean="0">
                <a:latin typeface="Source Sans Pro Light" charset="0"/>
              </a:rPr>
              <a:t>Bezzi</a:t>
            </a:r>
            <a:r>
              <a:rPr lang="en-US" dirty="0">
                <a:latin typeface="Source Sans Pro Light" charset="0"/>
              </a:rPr>
              <a:t>.</a:t>
            </a:r>
            <a:endParaRPr lang="en-US" dirty="0">
              <a:latin typeface="Source Sans Pro Light" charset="0"/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405654" y="3919642"/>
            <a:ext cx="8640959" cy="903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ct val="0"/>
              </a:spcAft>
            </a:pPr>
            <a:endParaRPr lang="it-IT" altLang="en-US" sz="1600" dirty="0">
              <a:latin typeface="Candara" panose="020E0502030303020204" pitchFamily="34" charset="0"/>
            </a:endParaRPr>
          </a:p>
          <a:p>
            <a:pPr algn="ctr">
              <a:spcAft>
                <a:spcPct val="0"/>
              </a:spcAft>
            </a:pPr>
            <a:endParaRPr lang="it-IT" altLang="en-US" sz="1600" dirty="0">
              <a:latin typeface="Candara" panose="020E0502030303020204" pitchFamily="34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altLang="en-US" b="1" dirty="0">
                <a:latin typeface="Candara" panose="020E0502030303020204" pitchFamily="34" charset="0"/>
              </a:rPr>
              <a:t>VALIDA FINO AL </a:t>
            </a:r>
            <a:r>
              <a:rPr lang="it-IT" altLang="en-US" b="1" dirty="0" smtClean="0">
                <a:latin typeface="Candara" panose="020E0502030303020204" pitchFamily="34" charset="0"/>
              </a:rPr>
              <a:t>31.12.2024</a:t>
            </a:r>
            <a:endParaRPr lang="it-IT" altLang="en-US" b="1" dirty="0">
              <a:latin typeface="Candara" panose="020E0502030303020204" pitchFamily="34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251520" y="4986294"/>
            <a:ext cx="504056" cy="153905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12"/>
          <p:cNvSpPr/>
          <p:nvPr/>
        </p:nvSpPr>
        <p:spPr>
          <a:xfrm rot="16200000">
            <a:off x="-242428" y="5610090"/>
            <a:ext cx="149195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altLang="en-US" sz="1600" b="1" dirty="0">
                <a:solidFill>
                  <a:schemeClr val="bg1">
                    <a:lumMod val="95000"/>
                  </a:schemeClr>
                </a:solidFill>
                <a:latin typeface="Candara" panose="020E0502030303020204" pitchFamily="34" charset="0"/>
              </a:rPr>
              <a:t>Servizi</a:t>
            </a:r>
            <a:endParaRPr lang="it-IT" b="1" dirty="0">
              <a:solidFill>
                <a:schemeClr val="bg1">
                  <a:lumMod val="95000"/>
                </a:schemeClr>
              </a:solidFill>
              <a:latin typeface="Candara" panose="020E0502030303020204" pitchFamily="34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xmlns="" id="{8F328A6A-9897-120E-745B-D24124785AA0}"/>
              </a:ext>
            </a:extLst>
          </p:cNvPr>
          <p:cNvSpPr txBox="1"/>
          <p:nvPr/>
        </p:nvSpPr>
        <p:spPr>
          <a:xfrm>
            <a:off x="1475656" y="969839"/>
            <a:ext cx="6408712" cy="28931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it-IT" sz="1200" b="0" i="0" u="none" strike="noStrike" baseline="0" dirty="0">
              <a:solidFill>
                <a:srgbClr val="000000"/>
              </a:solidFill>
              <a:latin typeface="Candara" panose="020E0502030303020204" pitchFamily="34" charset="0"/>
            </a:endParaRPr>
          </a:p>
          <a:p>
            <a:endParaRPr lang="it-IT" sz="1200" b="0" i="0" u="none" strike="noStrike" baseline="0" dirty="0">
              <a:latin typeface="Candara" panose="020E0502030303020204" pitchFamily="34" charset="0"/>
            </a:endParaRPr>
          </a:p>
          <a:p>
            <a:r>
              <a:rPr lang="it-IT" sz="1200" b="0" i="0" u="none" strike="noStrike" baseline="0" dirty="0">
                <a:latin typeface="Candara" panose="020E0502030303020204" pitchFamily="34" charset="0"/>
              </a:rPr>
              <a:t> </a:t>
            </a:r>
            <a:r>
              <a:rPr lang="it-IT" sz="1400" b="1" i="0" u="none" strike="noStrike" baseline="0" dirty="0">
                <a:latin typeface="Candara" panose="020E0502030303020204" pitchFamily="34" charset="0"/>
              </a:rPr>
              <a:t>Per gli associati Federmanager Bologna-Ferrara-Ravenna </a:t>
            </a:r>
            <a:r>
              <a:rPr lang="it-IT" sz="1400" b="1" i="0" u="none" strike="noStrike" baseline="0" dirty="0" smtClean="0">
                <a:latin typeface="Candara" panose="020E0502030303020204" pitchFamily="34" charset="0"/>
              </a:rPr>
              <a:t>condizioni </a:t>
            </a:r>
            <a:r>
              <a:rPr lang="it-IT" sz="1400" b="1" i="0" u="none" strike="noStrike" baseline="0" dirty="0">
                <a:latin typeface="Candara" panose="020E0502030303020204" pitchFamily="34" charset="0"/>
              </a:rPr>
              <a:t>agevolate in merito </a:t>
            </a:r>
            <a:r>
              <a:rPr lang="it-IT" sz="1400" b="1" dirty="0" smtClean="0">
                <a:latin typeface="Candara" panose="020E0502030303020204" pitchFamily="34" charset="0"/>
              </a:rPr>
              <a:t>di assistenza e consulenza nell’ambito delle aree di attività della società:</a:t>
            </a:r>
            <a:br>
              <a:rPr lang="it-IT" sz="1400" b="1" dirty="0" smtClean="0">
                <a:latin typeface="Candara" panose="020E0502030303020204" pitchFamily="34" charset="0"/>
              </a:rPr>
            </a:br>
            <a:endParaRPr lang="it-IT" sz="1400" b="1" dirty="0" smtClean="0">
              <a:latin typeface="Candara" panose="020E05020303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i="1" dirty="0" smtClean="0">
                <a:latin typeface="Candara" panose="020E0502030303020204" pitchFamily="34" charset="0"/>
              </a:rPr>
              <a:t>Scritture di comunicati stampa a partire da 70€- prezzo </a:t>
            </a:r>
            <a:r>
              <a:rPr lang="it-IT" sz="1400" i="1" dirty="0" err="1" smtClean="0">
                <a:latin typeface="Candara" panose="020E0502030303020204" pitchFamily="34" charset="0"/>
              </a:rPr>
              <a:t>federmanager</a:t>
            </a:r>
            <a:r>
              <a:rPr lang="it-IT" sz="1400" i="1" dirty="0" smtClean="0">
                <a:latin typeface="Candara" panose="020E0502030303020204" pitchFamily="34" charset="0"/>
              </a:rPr>
              <a:t>  60€.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i="1" dirty="0" smtClean="0">
                <a:latin typeface="Candara" panose="020E0502030303020204" pitchFamily="34" charset="0"/>
              </a:rPr>
              <a:t>Scritture di testi per pagine di siti web, a partire da </a:t>
            </a:r>
            <a:r>
              <a:rPr lang="it-IT" sz="1400" b="1" i="1" dirty="0" smtClean="0">
                <a:latin typeface="Candara" panose="020E0502030303020204" pitchFamily="34" charset="0"/>
              </a:rPr>
              <a:t>120€</a:t>
            </a:r>
            <a:r>
              <a:rPr lang="it-IT" sz="1400" i="1" dirty="0" smtClean="0">
                <a:latin typeface="Candara" panose="020E0502030303020204" pitchFamily="34" charset="0"/>
              </a:rPr>
              <a:t>- prezzo </a:t>
            </a:r>
            <a:r>
              <a:rPr lang="it-IT" sz="1400" i="1" dirty="0" err="1" smtClean="0">
                <a:latin typeface="Candara" panose="020E0502030303020204" pitchFamily="34" charset="0"/>
              </a:rPr>
              <a:t>federmanager</a:t>
            </a:r>
            <a:r>
              <a:rPr lang="it-IT" sz="1400" i="1" dirty="0" smtClean="0">
                <a:latin typeface="Candara" panose="020E0502030303020204" pitchFamily="34" charset="0"/>
              </a:rPr>
              <a:t> </a:t>
            </a:r>
            <a:r>
              <a:rPr lang="it-IT" sz="1400" b="1" i="1" dirty="0" smtClean="0">
                <a:latin typeface="Candara" panose="020E0502030303020204" pitchFamily="34" charset="0"/>
              </a:rPr>
              <a:t>100€</a:t>
            </a:r>
            <a:r>
              <a:rPr lang="it-IT" sz="1400" i="1" dirty="0" smtClean="0">
                <a:latin typeface="Candara" panose="020E0502030303020204" pitchFamily="34" charset="0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i="1" dirty="0" smtClean="0">
                <a:latin typeface="Candara" panose="020E0502030303020204" pitchFamily="34" charset="0"/>
              </a:rPr>
              <a:t>Scritture di Newsletter a partire da </a:t>
            </a:r>
            <a:r>
              <a:rPr lang="it-IT" sz="1400" b="1" i="1" dirty="0" smtClean="0">
                <a:latin typeface="Candara" panose="020E0502030303020204" pitchFamily="34" charset="0"/>
              </a:rPr>
              <a:t>70€</a:t>
            </a:r>
            <a:r>
              <a:rPr lang="it-IT" sz="1400" i="1" dirty="0" smtClean="0">
                <a:latin typeface="Candara" panose="020E0502030303020204" pitchFamily="34" charset="0"/>
              </a:rPr>
              <a:t>- prezzo </a:t>
            </a:r>
            <a:r>
              <a:rPr lang="it-IT" sz="1400" i="1" dirty="0" err="1" smtClean="0">
                <a:latin typeface="Candara" panose="020E0502030303020204" pitchFamily="34" charset="0"/>
              </a:rPr>
              <a:t>federmanager</a:t>
            </a:r>
            <a:r>
              <a:rPr lang="it-IT" sz="1400" i="1" dirty="0" smtClean="0">
                <a:latin typeface="Candara" panose="020E0502030303020204" pitchFamily="34" charset="0"/>
              </a:rPr>
              <a:t>  </a:t>
            </a:r>
            <a:r>
              <a:rPr lang="it-IT" sz="1400" b="1" i="1" dirty="0" smtClean="0">
                <a:latin typeface="Candara" panose="020E0502030303020204" pitchFamily="34" charset="0"/>
              </a:rPr>
              <a:t>60€</a:t>
            </a:r>
            <a:r>
              <a:rPr lang="it-IT" sz="1400" i="1" dirty="0" smtClean="0">
                <a:latin typeface="Candara" panose="020E050203030302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i="1" dirty="0" smtClean="0">
                <a:latin typeface="Candara" panose="020E0502030303020204" pitchFamily="34" charset="0"/>
              </a:rPr>
              <a:t>Consulenza e strategia di marketing a partire da </a:t>
            </a:r>
            <a:r>
              <a:rPr lang="it-IT" sz="1400" b="1" i="1" dirty="0" smtClean="0">
                <a:latin typeface="Candara" panose="020E0502030303020204" pitchFamily="34" charset="0"/>
              </a:rPr>
              <a:t>50€/h</a:t>
            </a:r>
            <a:r>
              <a:rPr lang="it-IT" sz="1400" i="1" dirty="0" smtClean="0">
                <a:latin typeface="Candara" panose="020E0502030303020204" pitchFamily="34" charset="0"/>
              </a:rPr>
              <a:t>-prezzo </a:t>
            </a:r>
            <a:r>
              <a:rPr lang="it-IT" sz="1400" i="1" dirty="0" err="1" smtClean="0">
                <a:latin typeface="Candara" panose="020E0502030303020204" pitchFamily="34" charset="0"/>
              </a:rPr>
              <a:t>federmanager</a:t>
            </a:r>
            <a:r>
              <a:rPr lang="it-IT" sz="1400" i="1" dirty="0" smtClean="0">
                <a:latin typeface="Candara" panose="020E0502030303020204" pitchFamily="34" charset="0"/>
              </a:rPr>
              <a:t> </a:t>
            </a:r>
            <a:r>
              <a:rPr lang="it-IT" sz="1400" b="1" i="1" dirty="0" smtClean="0">
                <a:latin typeface="Candara" panose="020E0502030303020204" pitchFamily="34" charset="0"/>
              </a:rPr>
              <a:t>40€.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i="1" dirty="0" smtClean="0">
                <a:latin typeface="Candara" panose="020E0502030303020204" pitchFamily="34" charset="0"/>
              </a:rPr>
              <a:t>Traduzioni testi in inglese da </a:t>
            </a:r>
            <a:r>
              <a:rPr lang="it-IT" sz="1400" b="1" i="1" dirty="0" smtClean="0">
                <a:latin typeface="Candara" panose="020E0502030303020204" pitchFamily="34" charset="0"/>
              </a:rPr>
              <a:t>70€ -</a:t>
            </a:r>
            <a:r>
              <a:rPr lang="it-IT" sz="1400" i="1" dirty="0" smtClean="0">
                <a:latin typeface="Candara" panose="020E0502030303020204" pitchFamily="34" charset="0"/>
              </a:rPr>
              <a:t>prezzo </a:t>
            </a:r>
            <a:r>
              <a:rPr lang="it-IT" sz="1400" i="1" dirty="0" err="1" smtClean="0">
                <a:latin typeface="Candara" panose="020E0502030303020204" pitchFamily="34" charset="0"/>
              </a:rPr>
              <a:t>federmanager</a:t>
            </a:r>
            <a:r>
              <a:rPr lang="it-IT" sz="1400" i="1" dirty="0" smtClean="0">
                <a:latin typeface="Candara" panose="020E0502030303020204" pitchFamily="34" charset="0"/>
              </a:rPr>
              <a:t> </a:t>
            </a:r>
            <a:r>
              <a:rPr lang="it-IT" sz="1400" b="1" i="1" dirty="0" smtClean="0">
                <a:latin typeface="Candara" panose="020E0502030303020204" pitchFamily="34" charset="0"/>
              </a:rPr>
              <a:t>60€.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i="1" dirty="0" smtClean="0"/>
              <a:t>Costruzione sito web con testi base e GDPR inclusi a partire da 2.800€- prezzo </a:t>
            </a:r>
            <a:r>
              <a:rPr lang="it-IT" sz="1600" i="1" dirty="0" err="1" smtClean="0"/>
              <a:t>federmanager</a:t>
            </a:r>
            <a:r>
              <a:rPr lang="it-IT" sz="1600" i="1" dirty="0" smtClean="0"/>
              <a:t> 2.400€.</a:t>
            </a:r>
            <a:endParaRPr lang="it-IT" sz="1600" i="1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xmlns="" id="{5F7EABDD-E680-5DDD-7D08-86BAA1A04643}"/>
              </a:ext>
            </a:extLst>
          </p:cNvPr>
          <p:cNvSpPr txBox="1"/>
          <p:nvPr/>
        </p:nvSpPr>
        <p:spPr>
          <a:xfrm>
            <a:off x="1639908" y="2135968"/>
            <a:ext cx="617245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600" dirty="0"/>
              <a:t> 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xmlns="" id="{7AA0EAD5-85F7-90E9-8780-883B4055B89A}"/>
              </a:ext>
            </a:extLst>
          </p:cNvPr>
          <p:cNvSpPr txBox="1"/>
          <p:nvPr/>
        </p:nvSpPr>
        <p:spPr>
          <a:xfrm>
            <a:off x="1151619" y="3862939"/>
            <a:ext cx="714902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b="1" dirty="0"/>
              <a:t>Per informazioni e dettagli </a:t>
            </a:r>
            <a:r>
              <a:rPr lang="it-IT" sz="1400" b="1" dirty="0" smtClean="0"/>
              <a:t>di altri servizi fornit</a:t>
            </a:r>
            <a:r>
              <a:rPr lang="it-IT" sz="1400" b="1" dirty="0"/>
              <a:t>i</a:t>
            </a:r>
            <a:r>
              <a:rPr lang="it-IT" sz="1400" b="1" dirty="0" smtClean="0"/>
              <a:t> da GRIMEDIA S.R.L  si trova in l’area </a:t>
            </a:r>
            <a:r>
              <a:rPr lang="it-IT" sz="1400" b="1" dirty="0" err="1"/>
              <a:t>myfeder</a:t>
            </a:r>
            <a:r>
              <a:rPr lang="it-IT" sz="1400" b="1" dirty="0"/>
              <a:t> nella sezione convenzioni oppure scrivere a segreteria@federmanagerbo.it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91880" y="572429"/>
            <a:ext cx="1941982" cy="456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823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4624"/>
            <a:ext cx="9143999" cy="685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4624"/>
            <a:ext cx="1717101" cy="288244"/>
          </a:xfrm>
          <a:prstGeom prst="rect">
            <a:avLst/>
          </a:prstGeom>
        </p:spPr>
      </p:pic>
      <p:sp>
        <p:nvSpPr>
          <p:cNvPr id="9" name="TextBox 40"/>
          <p:cNvSpPr txBox="1"/>
          <p:nvPr/>
        </p:nvSpPr>
        <p:spPr>
          <a:xfrm>
            <a:off x="1039160" y="5024764"/>
            <a:ext cx="30602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dirty="0">
              <a:solidFill>
                <a:schemeClr val="bg1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14" name="Rectangle 17"/>
          <p:cNvSpPr/>
          <p:nvPr/>
        </p:nvSpPr>
        <p:spPr>
          <a:xfrm>
            <a:off x="107504" y="5033391"/>
            <a:ext cx="8784973" cy="1539049"/>
          </a:xfrm>
          <a:prstGeom prst="rect">
            <a:avLst/>
          </a:prstGeom>
          <a:solidFill>
            <a:srgbClr val="007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AIAS- </a:t>
            </a:r>
            <a:r>
              <a:rPr lang="en-US" dirty="0" err="1" smtClean="0"/>
              <a:t>Associazione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 err="1" smtClean="0"/>
              <a:t>taliana</a:t>
            </a:r>
            <a:r>
              <a:rPr lang="en-US" dirty="0" smtClean="0"/>
              <a:t> </a:t>
            </a:r>
            <a:r>
              <a:rPr lang="en-US" dirty="0" err="1"/>
              <a:t>A</a:t>
            </a:r>
            <a:r>
              <a:rPr lang="en-US" dirty="0" err="1" smtClean="0"/>
              <a:t>mbiente</a:t>
            </a:r>
            <a:r>
              <a:rPr lang="en-US" dirty="0" smtClean="0"/>
              <a:t> e </a:t>
            </a:r>
            <a:r>
              <a:rPr lang="en-US" dirty="0" err="1" smtClean="0"/>
              <a:t>Sicurezza</a:t>
            </a:r>
            <a:r>
              <a:rPr lang="en-US" dirty="0" smtClean="0"/>
              <a:t>-</a:t>
            </a:r>
            <a:r>
              <a:rPr lang="it-IT" dirty="0"/>
              <a:t> Viale Thomas Alva Edison, 110</a:t>
            </a:r>
            <a:r>
              <a:rPr lang="it-IT" dirty="0"/>
              <a:t/>
            </a:r>
            <a:br>
              <a:rPr lang="it-IT" dirty="0"/>
            </a:br>
            <a:r>
              <a:rPr lang="it-IT" dirty="0"/>
              <a:t>20099 - Sesto San Giovanni (MI)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Info all’ </a:t>
            </a:r>
            <a:r>
              <a:rPr lang="en-US" dirty="0" err="1" smtClean="0"/>
              <a:t>indirizzo</a:t>
            </a:r>
            <a:r>
              <a:rPr lang="en-US" dirty="0" smtClean="0"/>
              <a:t> E-mail :</a:t>
            </a:r>
            <a:r>
              <a:rPr lang="it-IT" dirty="0" smtClean="0">
                <a:hlinkClick r:id="rId4"/>
              </a:rPr>
              <a:t>segreteria@networkaias.it</a:t>
            </a:r>
            <a:r>
              <a:rPr lang="it-IT" dirty="0" smtClean="0"/>
              <a:t> ;</a:t>
            </a:r>
            <a:endParaRPr lang="en-US" dirty="0">
              <a:latin typeface="Source Sans Pro Light" charset="0"/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405654" y="3919642"/>
            <a:ext cx="8640959" cy="903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ct val="0"/>
              </a:spcAft>
            </a:pPr>
            <a:endParaRPr lang="it-IT" altLang="en-US" sz="1600" dirty="0">
              <a:latin typeface="Candara" panose="020E0502030303020204" pitchFamily="34" charset="0"/>
            </a:endParaRPr>
          </a:p>
          <a:p>
            <a:pPr algn="ctr">
              <a:spcAft>
                <a:spcPct val="0"/>
              </a:spcAft>
            </a:pPr>
            <a:endParaRPr lang="it-IT" altLang="en-US" sz="1600" dirty="0">
              <a:latin typeface="Candara" panose="020E0502030303020204" pitchFamily="34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altLang="en-US" b="1" dirty="0">
                <a:latin typeface="Candara" panose="020E0502030303020204" pitchFamily="34" charset="0"/>
              </a:rPr>
              <a:t>VALIDA FINO AL </a:t>
            </a:r>
            <a:r>
              <a:rPr lang="it-IT" altLang="en-US" b="1" dirty="0" smtClean="0">
                <a:latin typeface="Candara" panose="020E0502030303020204" pitchFamily="34" charset="0"/>
              </a:rPr>
              <a:t>31.12.2024</a:t>
            </a:r>
            <a:endParaRPr lang="it-IT" altLang="en-US" b="1" dirty="0">
              <a:latin typeface="Candara" panose="020E0502030303020204" pitchFamily="34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251520" y="4986294"/>
            <a:ext cx="504056" cy="153905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12"/>
          <p:cNvSpPr/>
          <p:nvPr/>
        </p:nvSpPr>
        <p:spPr>
          <a:xfrm rot="16200000">
            <a:off x="-242428" y="5610090"/>
            <a:ext cx="149195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altLang="en-US" sz="1600" b="1" dirty="0">
                <a:solidFill>
                  <a:schemeClr val="bg1">
                    <a:lumMod val="95000"/>
                  </a:schemeClr>
                </a:solidFill>
                <a:latin typeface="Candara" panose="020E0502030303020204" pitchFamily="34" charset="0"/>
              </a:rPr>
              <a:t>Servizi</a:t>
            </a:r>
            <a:endParaRPr lang="it-IT" b="1" dirty="0">
              <a:solidFill>
                <a:schemeClr val="bg1">
                  <a:lumMod val="95000"/>
                </a:schemeClr>
              </a:solidFill>
              <a:latin typeface="Candara" panose="020E0502030303020204" pitchFamily="34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xmlns="" id="{8F328A6A-9897-120E-745B-D24124785AA0}"/>
              </a:ext>
            </a:extLst>
          </p:cNvPr>
          <p:cNvSpPr txBox="1"/>
          <p:nvPr/>
        </p:nvSpPr>
        <p:spPr>
          <a:xfrm>
            <a:off x="1151619" y="1177269"/>
            <a:ext cx="738082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it-IT" sz="1200" b="0" i="0" u="none" strike="noStrike" baseline="0" dirty="0">
              <a:solidFill>
                <a:srgbClr val="000000"/>
              </a:solidFill>
              <a:latin typeface="Candara" panose="020E0502030303020204" pitchFamily="34" charset="0"/>
            </a:endParaRPr>
          </a:p>
          <a:p>
            <a:endParaRPr lang="it-IT" sz="1200" b="0" i="0" u="none" strike="noStrike" baseline="0" dirty="0">
              <a:latin typeface="Candara" panose="020E0502030303020204" pitchFamily="34" charset="0"/>
            </a:endParaRPr>
          </a:p>
          <a:p>
            <a:r>
              <a:rPr lang="it-IT" sz="1600" dirty="0"/>
              <a:t>Nell’ambito dell’accordo AIAS e Federmanager Bologna – Ferrara – Ravenna decidono la </a:t>
            </a:r>
            <a:r>
              <a:rPr lang="it-IT" sz="1600" b="1" dirty="0"/>
              <a:t>reciproca riduzione della quota d’iscrizione per l’anno 2024</a:t>
            </a:r>
            <a:r>
              <a:rPr lang="it-IT" sz="1600" dirty="0"/>
              <a:t> agli associati di un’associazione che intendano iscriversi anche all’altra (</a:t>
            </a:r>
            <a:r>
              <a:rPr lang="it-IT" sz="1600" b="1" dirty="0"/>
              <a:t>Quota ridotta del 25</a:t>
            </a:r>
            <a:r>
              <a:rPr lang="it-IT" sz="1600" b="1" dirty="0" smtClean="0"/>
              <a:t>%</a:t>
            </a:r>
            <a:r>
              <a:rPr lang="it-IT" sz="1600" dirty="0" smtClean="0"/>
              <a:t>).</a:t>
            </a:r>
            <a:endParaRPr lang="it-IT" sz="1600" i="1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xmlns="" id="{5F7EABDD-E680-5DDD-7D08-86BAA1A04643}"/>
              </a:ext>
            </a:extLst>
          </p:cNvPr>
          <p:cNvSpPr txBox="1"/>
          <p:nvPr/>
        </p:nvSpPr>
        <p:spPr>
          <a:xfrm>
            <a:off x="1259632" y="2434302"/>
            <a:ext cx="6850877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600" dirty="0"/>
              <a:t>gli </a:t>
            </a:r>
            <a:r>
              <a:rPr lang="it-IT" sz="1600" b="1" dirty="0"/>
              <a:t>ASSOCIATI di Federmanager Bologna – Ferrara – Ravenna </a:t>
            </a:r>
            <a:r>
              <a:rPr lang="it-IT" sz="1600" dirty="0"/>
              <a:t>potranno iscriversi ad AIAS come soci ordinari per un anno alla quota speciale di</a:t>
            </a:r>
            <a:r>
              <a:rPr lang="it-IT" sz="1600" b="1" dirty="0"/>
              <a:t> 75,00</a:t>
            </a:r>
            <a:r>
              <a:rPr lang="it-IT" sz="1600" b="1" dirty="0" smtClean="0"/>
              <a:t>€. </a:t>
            </a:r>
            <a:br>
              <a:rPr lang="it-IT" sz="1600" b="1" dirty="0" smtClean="0"/>
            </a:br>
            <a:r>
              <a:rPr lang="it-IT" sz="1600" b="1" dirty="0" smtClean="0"/>
              <a:t>Per iscrizioni ad AIAS bisogna mandare la richiesta all’indirizzo mail: </a:t>
            </a:r>
            <a:r>
              <a:rPr lang="it-IT" sz="1600" dirty="0">
                <a:hlinkClick r:id="rId4"/>
              </a:rPr>
              <a:t>segreteria@networkaias.it</a:t>
            </a:r>
            <a:endParaRPr lang="it-IT" sz="1600" dirty="0"/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xmlns="" id="{7AA0EAD5-85F7-90E9-8780-883B4055B89A}"/>
              </a:ext>
            </a:extLst>
          </p:cNvPr>
          <p:cNvSpPr txBox="1"/>
          <p:nvPr/>
        </p:nvSpPr>
        <p:spPr>
          <a:xfrm>
            <a:off x="1151619" y="3862939"/>
            <a:ext cx="714902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b="1" dirty="0"/>
              <a:t>Per informazioni </a:t>
            </a:r>
            <a:r>
              <a:rPr lang="it-IT" sz="1400" b="1" dirty="0" smtClean="0"/>
              <a:t>si trova in l’area </a:t>
            </a:r>
            <a:r>
              <a:rPr lang="it-IT" sz="1400" b="1" dirty="0" err="1"/>
              <a:t>myfeder</a:t>
            </a:r>
            <a:r>
              <a:rPr lang="it-IT" sz="1400" b="1" dirty="0"/>
              <a:t> nella sezione convenzioni oppure scrivere a segreteria@federmanagerbo.it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52152" y="355780"/>
            <a:ext cx="3495675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759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37" y="11713"/>
            <a:ext cx="9143999" cy="685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4624"/>
            <a:ext cx="1717101" cy="288244"/>
          </a:xfrm>
          <a:prstGeom prst="rect">
            <a:avLst/>
          </a:prstGeom>
        </p:spPr>
      </p:pic>
      <p:sp>
        <p:nvSpPr>
          <p:cNvPr id="9" name="TextBox 40"/>
          <p:cNvSpPr txBox="1"/>
          <p:nvPr/>
        </p:nvSpPr>
        <p:spPr>
          <a:xfrm>
            <a:off x="1039160" y="5024764"/>
            <a:ext cx="30602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dirty="0">
              <a:solidFill>
                <a:schemeClr val="bg1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14" name="Rectangle 17"/>
          <p:cNvSpPr/>
          <p:nvPr/>
        </p:nvSpPr>
        <p:spPr>
          <a:xfrm>
            <a:off x="251520" y="4986294"/>
            <a:ext cx="8640959" cy="1539049"/>
          </a:xfrm>
          <a:prstGeom prst="rect">
            <a:avLst/>
          </a:prstGeom>
          <a:solidFill>
            <a:srgbClr val="007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latin typeface="Source Sans Pro Light" charset="0"/>
              </a:rPr>
              <a:t> </a:t>
            </a:r>
          </a:p>
        </p:txBody>
      </p:sp>
      <p:sp>
        <p:nvSpPr>
          <p:cNvPr id="20" name="Rettangolo 19"/>
          <p:cNvSpPr/>
          <p:nvPr/>
        </p:nvSpPr>
        <p:spPr>
          <a:xfrm>
            <a:off x="824810" y="5229200"/>
            <a:ext cx="796102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Aft>
                <a:spcPct val="0"/>
              </a:spcAft>
              <a:buClrTx/>
            </a:pPr>
            <a:r>
              <a:rPr lang="it-IT" altLang="en-US" sz="2000" b="1" dirty="0">
                <a:solidFill>
                  <a:schemeClr val="bg1"/>
                </a:solidFill>
                <a:latin typeface="Candara" panose="020E0502030303020204" pitchFamily="34" charset="0"/>
              </a:rPr>
              <a:t>BANCA DI IMOLA spa </a:t>
            </a:r>
            <a:br>
              <a:rPr lang="it-IT" altLang="en-US" sz="2000" b="1" dirty="0">
                <a:solidFill>
                  <a:schemeClr val="bg1"/>
                </a:solidFill>
                <a:latin typeface="Candara" panose="020E0502030303020204" pitchFamily="34" charset="0"/>
              </a:rPr>
            </a:br>
            <a:r>
              <a:rPr lang="it-IT" altLang="en-US" sz="2000" b="1" dirty="0">
                <a:solidFill>
                  <a:schemeClr val="bg1"/>
                </a:solidFill>
                <a:latin typeface="Candara" panose="020E0502030303020204" pitchFamily="34" charset="0"/>
              </a:rPr>
              <a:t>Gruppo Bancario la Cassa di Ravenna</a:t>
            </a:r>
            <a:br>
              <a:rPr lang="it-IT" altLang="en-US" sz="2000" b="1" dirty="0">
                <a:solidFill>
                  <a:schemeClr val="bg1"/>
                </a:solidFill>
                <a:latin typeface="Candara" panose="020E0502030303020204" pitchFamily="34" charset="0"/>
              </a:rPr>
            </a:br>
            <a:r>
              <a:rPr lang="it-IT" altLang="en-US" sz="2000" b="1" dirty="0">
                <a:solidFill>
                  <a:schemeClr val="bg1"/>
                </a:solidFill>
                <a:latin typeface="Candara" panose="020E0502030303020204" pitchFamily="34" charset="0"/>
              </a:rPr>
              <a:t> www.bancadimola.it</a:t>
            </a:r>
            <a:endParaRPr lang="it-IT" sz="2000" b="1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359532" y="3622088"/>
            <a:ext cx="8640959" cy="1149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ct val="0"/>
              </a:spcAft>
            </a:pPr>
            <a:endParaRPr lang="it-IT" altLang="en-US" sz="1600" dirty="0">
              <a:latin typeface="Candara" panose="020E0502030303020204" pitchFamily="34" charset="0"/>
            </a:endParaRPr>
          </a:p>
          <a:p>
            <a:pPr algn="ctr">
              <a:spcAft>
                <a:spcPct val="0"/>
              </a:spcAft>
            </a:pPr>
            <a:endParaRPr lang="it-IT" altLang="en-US" sz="1600" dirty="0">
              <a:latin typeface="Candara" panose="020E0502030303020204" pitchFamily="34" charset="0"/>
            </a:endParaRPr>
          </a:p>
          <a:p>
            <a:pPr algn="ctr">
              <a:spcAft>
                <a:spcPct val="0"/>
              </a:spcAft>
            </a:pPr>
            <a:endParaRPr lang="it-IT" altLang="en-US" sz="1600" dirty="0">
              <a:latin typeface="Candara" panose="020E0502030303020204" pitchFamily="34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altLang="en-US" b="1" dirty="0">
                <a:latin typeface="Candara" panose="020E0502030303020204" pitchFamily="34" charset="0"/>
              </a:rPr>
              <a:t>VALIDA FINO AL </a:t>
            </a:r>
            <a:r>
              <a:rPr lang="it-IT" altLang="en-US" b="1" dirty="0" smtClean="0">
                <a:latin typeface="Candara" panose="020E0502030303020204" pitchFamily="34" charset="0"/>
              </a:rPr>
              <a:t>31.12.2024</a:t>
            </a:r>
            <a:endParaRPr lang="it-IT" altLang="en-US" b="1" dirty="0">
              <a:latin typeface="Candara" panose="020E0502030303020204" pitchFamily="34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251520" y="4986294"/>
            <a:ext cx="504056" cy="153905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12"/>
          <p:cNvSpPr/>
          <p:nvPr/>
        </p:nvSpPr>
        <p:spPr>
          <a:xfrm rot="16200000">
            <a:off x="-242428" y="5610090"/>
            <a:ext cx="149195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altLang="en-US" sz="1600" b="1" dirty="0">
                <a:solidFill>
                  <a:schemeClr val="bg1">
                    <a:lumMod val="95000"/>
                  </a:schemeClr>
                </a:solidFill>
                <a:latin typeface="Candara" panose="020E0502030303020204" pitchFamily="34" charset="0"/>
              </a:rPr>
              <a:t>Servizi</a:t>
            </a:r>
            <a:endParaRPr lang="it-IT" b="1" dirty="0">
              <a:solidFill>
                <a:schemeClr val="bg1">
                  <a:lumMod val="95000"/>
                </a:schemeClr>
              </a:solidFill>
              <a:latin typeface="Candara" panose="020E0502030303020204" pitchFamily="34" charset="0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xmlns="" id="{F7D1AEB3-E6EF-B7C3-4E73-92794B539C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7038" y="502408"/>
            <a:ext cx="3169920" cy="1005840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xmlns="" id="{8F328A6A-9897-120E-745B-D24124785AA0}"/>
              </a:ext>
            </a:extLst>
          </p:cNvPr>
          <p:cNvSpPr txBox="1"/>
          <p:nvPr/>
        </p:nvSpPr>
        <p:spPr>
          <a:xfrm>
            <a:off x="1475656" y="1100442"/>
            <a:ext cx="6408712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it-IT" sz="1200" b="0" i="0" u="none" strike="noStrike" baseline="0" dirty="0">
              <a:solidFill>
                <a:srgbClr val="000000"/>
              </a:solidFill>
              <a:latin typeface="Candara" panose="020E0502030303020204" pitchFamily="34" charset="0"/>
            </a:endParaRPr>
          </a:p>
          <a:p>
            <a:endParaRPr lang="it-IT" sz="1200" b="0" i="0" u="none" strike="noStrike" baseline="0" dirty="0">
              <a:latin typeface="Candara" panose="020E0502030303020204" pitchFamily="34" charset="0"/>
            </a:endParaRPr>
          </a:p>
          <a:p>
            <a:r>
              <a:rPr lang="it-IT" sz="1200" b="0" i="0" u="none" strike="noStrike" baseline="0" dirty="0">
                <a:latin typeface="Candara" panose="020E0502030303020204" pitchFamily="34" charset="0"/>
              </a:rPr>
              <a:t> </a:t>
            </a:r>
            <a:r>
              <a:rPr lang="it-IT" sz="1400" b="1" i="0" u="none" strike="noStrike" baseline="0" dirty="0">
                <a:latin typeface="Candara" panose="020E0502030303020204" pitchFamily="34" charset="0"/>
              </a:rPr>
              <a:t>Per gli associati Federmanager Bologna-Ferrara-Ravenna che apriranno nuovi rapporti bancari saranno applicate condizioni agevolate in merito a: </a:t>
            </a:r>
            <a:endParaRPr lang="it-IT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xmlns="" id="{5F7EABDD-E680-5DDD-7D08-86BAA1A04643}"/>
              </a:ext>
            </a:extLst>
          </p:cNvPr>
          <p:cNvSpPr txBox="1"/>
          <p:nvPr/>
        </p:nvSpPr>
        <p:spPr>
          <a:xfrm>
            <a:off x="2176692" y="2047164"/>
            <a:ext cx="4713063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600" dirty="0"/>
              <a:t> CONDIZIONI DI CONTO CORRENTE ON LINE          BONIFICI </a:t>
            </a:r>
            <a:br>
              <a:rPr lang="it-IT" sz="1600" dirty="0"/>
            </a:br>
            <a:r>
              <a:rPr lang="it-IT" sz="1600" dirty="0"/>
              <a:t>BANCOMAT/CARTA DI CREDITO </a:t>
            </a:r>
            <a:br>
              <a:rPr lang="it-IT" sz="1600" dirty="0"/>
            </a:br>
            <a:r>
              <a:rPr lang="it-IT" sz="1600" dirty="0"/>
              <a:t>    DISPOSITIVO INTERNET BANKING</a:t>
            </a:r>
          </a:p>
          <a:p>
            <a:pPr algn="ctr"/>
            <a:r>
              <a:rPr lang="it-IT" sz="1600" dirty="0"/>
              <a:t>PRODOTTI ASSICURATIVI </a:t>
            </a:r>
            <a:br>
              <a:rPr lang="it-IT" sz="1600" dirty="0"/>
            </a:br>
            <a:r>
              <a:rPr lang="it-IT" sz="1600" dirty="0"/>
              <a:t>    DOSSIER E TITOLI </a:t>
            </a:r>
            <a:br>
              <a:rPr lang="it-IT" sz="1600" dirty="0"/>
            </a:br>
            <a:r>
              <a:rPr lang="it-IT" sz="1600" dirty="0"/>
              <a:t>MUTUI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xmlns="" id="{7AA0EAD5-85F7-90E9-8780-883B4055B89A}"/>
              </a:ext>
            </a:extLst>
          </p:cNvPr>
          <p:cNvSpPr txBox="1"/>
          <p:nvPr/>
        </p:nvSpPr>
        <p:spPr>
          <a:xfrm>
            <a:off x="1600966" y="3806103"/>
            <a:ext cx="640871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b="1" dirty="0"/>
              <a:t>Per informazioni e dettagli consultare l’area </a:t>
            </a:r>
            <a:r>
              <a:rPr lang="it-IT" sz="1400" b="1" dirty="0" err="1"/>
              <a:t>myfeder</a:t>
            </a:r>
            <a:r>
              <a:rPr lang="it-IT" sz="1400" b="1" dirty="0"/>
              <a:t> nella sezione convenzioni oppure scrivere a segreteria@federmanagerbo.it</a:t>
            </a:r>
          </a:p>
        </p:txBody>
      </p:sp>
    </p:spTree>
    <p:extLst>
      <p:ext uri="{BB962C8B-B14F-4D97-AF65-F5344CB8AC3E}">
        <p14:creationId xmlns:p14="http://schemas.microsoft.com/office/powerpoint/2010/main" val="3559335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27384"/>
            <a:ext cx="9143999" cy="685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4624"/>
            <a:ext cx="1717101" cy="288244"/>
          </a:xfrm>
          <a:prstGeom prst="rect">
            <a:avLst/>
          </a:prstGeom>
        </p:spPr>
      </p:pic>
      <p:sp>
        <p:nvSpPr>
          <p:cNvPr id="9" name="TextBox 40"/>
          <p:cNvSpPr txBox="1"/>
          <p:nvPr/>
        </p:nvSpPr>
        <p:spPr>
          <a:xfrm>
            <a:off x="1039160" y="5024764"/>
            <a:ext cx="30602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dirty="0">
              <a:solidFill>
                <a:schemeClr val="bg1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14" name="Rectangle 17"/>
          <p:cNvSpPr/>
          <p:nvPr/>
        </p:nvSpPr>
        <p:spPr>
          <a:xfrm>
            <a:off x="251520" y="4986295"/>
            <a:ext cx="8640959" cy="1539049"/>
          </a:xfrm>
          <a:prstGeom prst="rect">
            <a:avLst/>
          </a:prstGeom>
          <a:solidFill>
            <a:srgbClr val="007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>
                <a:latin typeface="Source Sans Pro Light" charset="0"/>
              </a:rPr>
              <a:t> </a:t>
            </a:r>
          </a:p>
        </p:txBody>
      </p:sp>
      <p:sp>
        <p:nvSpPr>
          <p:cNvPr id="20" name="Rettangolo 19"/>
          <p:cNvSpPr/>
          <p:nvPr/>
        </p:nvSpPr>
        <p:spPr>
          <a:xfrm>
            <a:off x="824810" y="5085184"/>
            <a:ext cx="796102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Aft>
                <a:spcPct val="0"/>
              </a:spcAft>
              <a:buClrTx/>
            </a:pPr>
            <a:r>
              <a:rPr lang="it-IT" altLang="en-US" sz="2000" b="1" dirty="0">
                <a:solidFill>
                  <a:schemeClr val="bg1"/>
                </a:solidFill>
                <a:latin typeface="Candara" panose="020E0502030303020204" pitchFamily="34" charset="0"/>
              </a:rPr>
              <a:t>OTTICA FIRENZE</a:t>
            </a:r>
            <a:br>
              <a:rPr lang="it-IT" altLang="en-US" sz="2000" b="1" dirty="0">
                <a:solidFill>
                  <a:schemeClr val="bg1"/>
                </a:solidFill>
                <a:latin typeface="Candara" panose="020E0502030303020204" pitchFamily="34" charset="0"/>
              </a:rPr>
            </a:br>
            <a:r>
              <a:rPr lang="it-IT" altLang="en-US" sz="2000" dirty="0">
                <a:solidFill>
                  <a:schemeClr val="bg1"/>
                </a:solidFill>
                <a:latin typeface="Candara" panose="020E0502030303020204" pitchFamily="34" charset="0"/>
              </a:rPr>
              <a:t>Via Firenze 6/g  -  Bologna 40139 </a:t>
            </a:r>
            <a:br>
              <a:rPr lang="it-IT" altLang="en-US" sz="2000" dirty="0">
                <a:solidFill>
                  <a:schemeClr val="bg1"/>
                </a:solidFill>
                <a:latin typeface="Candara" panose="020E0502030303020204" pitchFamily="34" charset="0"/>
              </a:rPr>
            </a:br>
            <a:r>
              <a:rPr lang="it-IT" altLang="en-US" sz="2000" dirty="0">
                <a:solidFill>
                  <a:schemeClr val="bg1"/>
                </a:solidFill>
                <a:latin typeface="Candara" panose="020E0502030303020204" pitchFamily="34" charset="0"/>
              </a:rPr>
              <a:t>Tel. 051 463471  -  info@otticafirenze.it</a:t>
            </a:r>
            <a:br>
              <a:rPr lang="it-IT" altLang="en-US" sz="2000" dirty="0">
                <a:solidFill>
                  <a:schemeClr val="bg1"/>
                </a:solidFill>
                <a:latin typeface="Candara" panose="020E0502030303020204" pitchFamily="34" charset="0"/>
              </a:rPr>
            </a:br>
            <a:r>
              <a:rPr lang="it-IT" altLang="en-US" sz="2000" b="1" dirty="0">
                <a:solidFill>
                  <a:schemeClr val="bg1"/>
                </a:solidFill>
                <a:latin typeface="Candara" panose="020E0502030303020204" pitchFamily="34" charset="0"/>
              </a:rPr>
              <a:t>www.otticafirenze.it</a:t>
            </a:r>
          </a:p>
        </p:txBody>
      </p:sp>
      <p:sp>
        <p:nvSpPr>
          <p:cNvPr id="22" name="Rettangolo 21"/>
          <p:cNvSpPr/>
          <p:nvPr/>
        </p:nvSpPr>
        <p:spPr>
          <a:xfrm>
            <a:off x="251520" y="2060848"/>
            <a:ext cx="864095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ct val="0"/>
              </a:spcAft>
              <a:buSzPct val="45000"/>
            </a:pPr>
            <a:r>
              <a:rPr lang="it-IT" altLang="en-US" b="1" dirty="0"/>
              <a:t/>
            </a:r>
            <a:br>
              <a:rPr lang="it-IT" altLang="en-US" b="1" dirty="0"/>
            </a:br>
            <a:r>
              <a:rPr lang="it-IT" altLang="en-US" b="1" dirty="0"/>
              <a:t>SCONTO 20% SU OCCHIALI DA VISTA E DA SOLE</a:t>
            </a:r>
          </a:p>
          <a:p>
            <a:pPr algn="ctr">
              <a:spcAft>
                <a:spcPct val="0"/>
              </a:spcAft>
              <a:buSzPct val="45000"/>
              <a:buFont typeface="Arial" charset="0"/>
              <a:buChar char="•"/>
            </a:pPr>
            <a:endParaRPr lang="it-IT" altLang="en-US" dirty="0"/>
          </a:p>
          <a:p>
            <a:pPr algn="ctr">
              <a:spcAft>
                <a:spcPct val="0"/>
              </a:spcAft>
              <a:buSzPct val="45000"/>
            </a:pPr>
            <a:r>
              <a:rPr lang="it-IT" altLang="en-US" sz="1600" dirty="0"/>
              <a:t>TEST DELL’EFFICIENZA VISIVA GRATUITO</a:t>
            </a:r>
          </a:p>
          <a:p>
            <a:pPr algn="ctr">
              <a:spcAft>
                <a:spcPct val="0"/>
              </a:spcAft>
              <a:buSzPct val="45000"/>
              <a:buFont typeface="Arial" charset="0"/>
              <a:buChar char="•"/>
            </a:pPr>
            <a:endParaRPr lang="it-IT" altLang="en-US" dirty="0"/>
          </a:p>
          <a:p>
            <a:pPr algn="ctr">
              <a:spcAft>
                <a:spcPct val="0"/>
              </a:spcAft>
              <a:buSzPct val="45000"/>
            </a:pPr>
            <a:r>
              <a:rPr lang="it-IT" altLang="en-US" dirty="0"/>
              <a:t>CONDIZIONI PARTICOLARI SULL’APPLICAZIONE DI LENTI A CONTATTO</a:t>
            </a:r>
          </a:p>
          <a:p>
            <a:pPr algn="ctr">
              <a:spcAft>
                <a:spcPct val="0"/>
              </a:spcAft>
            </a:pPr>
            <a:endParaRPr lang="it-IT" altLang="en-US" dirty="0">
              <a:latin typeface="Candara" panose="020E0502030303020204" pitchFamily="34" charset="0"/>
            </a:endParaRPr>
          </a:p>
          <a:p>
            <a:pPr algn="ctr">
              <a:spcAft>
                <a:spcPct val="0"/>
              </a:spcAft>
            </a:pPr>
            <a:endParaRPr lang="it-IT" altLang="en-US" dirty="0">
              <a:latin typeface="Candara" panose="020E0502030303020204" pitchFamily="34" charset="0"/>
            </a:endParaRPr>
          </a:p>
          <a:p>
            <a:pPr algn="ctr">
              <a:spcAft>
                <a:spcPct val="0"/>
              </a:spcAft>
            </a:pPr>
            <a:endParaRPr lang="it-IT" altLang="en-US" dirty="0">
              <a:latin typeface="Candara" panose="020E0502030303020204" pitchFamily="34" charset="0"/>
            </a:endParaRPr>
          </a:p>
          <a:p>
            <a:pPr algn="ctr">
              <a:spcAft>
                <a:spcPct val="0"/>
              </a:spcAft>
            </a:pPr>
            <a:r>
              <a:rPr lang="it-IT" altLang="en-US" b="1" dirty="0">
                <a:latin typeface="Candara" panose="020E0502030303020204" pitchFamily="34" charset="0"/>
              </a:rPr>
              <a:t>VALIDA FINO AL </a:t>
            </a:r>
            <a:r>
              <a:rPr lang="it-IT" altLang="en-US" b="1" dirty="0" smtClean="0">
                <a:latin typeface="Candara" panose="020E0502030303020204" pitchFamily="34" charset="0"/>
              </a:rPr>
              <a:t>31.12.24</a:t>
            </a:r>
            <a:endParaRPr lang="it-IT" altLang="en-US" b="1" dirty="0">
              <a:latin typeface="Candara" panose="020E0502030303020204" pitchFamily="34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251520" y="4986294"/>
            <a:ext cx="504056" cy="153905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12"/>
          <p:cNvSpPr/>
          <p:nvPr/>
        </p:nvSpPr>
        <p:spPr>
          <a:xfrm rot="16200000">
            <a:off x="-242428" y="5610090"/>
            <a:ext cx="149195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altLang="en-US" sz="1600" b="1" dirty="0">
                <a:solidFill>
                  <a:schemeClr val="bg1">
                    <a:lumMod val="95000"/>
                  </a:schemeClr>
                </a:solidFill>
                <a:latin typeface="Candara" panose="020E0502030303020204" pitchFamily="34" charset="0"/>
              </a:rPr>
              <a:t>Accessori</a:t>
            </a:r>
            <a:endParaRPr lang="it-IT" b="1" dirty="0">
              <a:solidFill>
                <a:schemeClr val="bg1">
                  <a:lumMod val="95000"/>
                </a:schemeClr>
              </a:solidFill>
              <a:latin typeface="Candara" panose="020E0502030303020204" pitchFamily="34" charset="0"/>
            </a:endParaRPr>
          </a:p>
        </p:txBody>
      </p:sp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4368" y="396652"/>
            <a:ext cx="2735262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6" name="Rettangolo 15"/>
          <p:cNvSpPr/>
          <p:nvPr/>
        </p:nvSpPr>
        <p:spPr>
          <a:xfrm>
            <a:off x="358165" y="1628800"/>
            <a:ext cx="842767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ct val="0"/>
              </a:spcAft>
            </a:pPr>
            <a:r>
              <a:rPr lang="it-IT" altLang="en-US" sz="1400" b="1" dirty="0">
                <a:latin typeface="Candara" panose="020E0502030303020204" pitchFamily="34" charset="0"/>
              </a:rPr>
              <a:t>Offre agli associati con tessera associativa in corso di validità:</a:t>
            </a:r>
          </a:p>
        </p:txBody>
      </p:sp>
    </p:spTree>
    <p:extLst>
      <p:ext uri="{BB962C8B-B14F-4D97-AF65-F5344CB8AC3E}">
        <p14:creationId xmlns:p14="http://schemas.microsoft.com/office/powerpoint/2010/main" val="3049495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56966"/>
            <a:ext cx="9143999" cy="685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4624"/>
            <a:ext cx="1717101" cy="288244"/>
          </a:xfrm>
          <a:prstGeom prst="rect">
            <a:avLst/>
          </a:prstGeom>
        </p:spPr>
      </p:pic>
      <p:sp>
        <p:nvSpPr>
          <p:cNvPr id="9" name="TextBox 40"/>
          <p:cNvSpPr txBox="1"/>
          <p:nvPr/>
        </p:nvSpPr>
        <p:spPr>
          <a:xfrm>
            <a:off x="1039160" y="5024764"/>
            <a:ext cx="30602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dirty="0">
              <a:solidFill>
                <a:schemeClr val="bg1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14" name="Rectangle 17"/>
          <p:cNvSpPr/>
          <p:nvPr/>
        </p:nvSpPr>
        <p:spPr>
          <a:xfrm>
            <a:off x="251520" y="4986294"/>
            <a:ext cx="8640959" cy="1548000"/>
          </a:xfrm>
          <a:prstGeom prst="rect">
            <a:avLst/>
          </a:prstGeom>
          <a:solidFill>
            <a:srgbClr val="007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latin typeface="Source Sans Pro Light" charset="0"/>
              </a:rPr>
              <a:t> </a:t>
            </a:r>
          </a:p>
        </p:txBody>
      </p:sp>
      <p:sp>
        <p:nvSpPr>
          <p:cNvPr id="20" name="Rettangolo 19"/>
          <p:cNvSpPr/>
          <p:nvPr/>
        </p:nvSpPr>
        <p:spPr>
          <a:xfrm>
            <a:off x="2285999" y="5118154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ct val="0"/>
              </a:spcAft>
            </a:pPr>
            <a:r>
              <a:rPr lang="it-IT" altLang="en-US" sz="1600" b="1" dirty="0">
                <a:solidFill>
                  <a:schemeClr val="bg1"/>
                </a:solidFill>
                <a:latin typeface="Candara" panose="020E0502030303020204" pitchFamily="34" charset="0"/>
              </a:rPr>
              <a:t>Hotel &amp; Spa Touring Ferrara </a:t>
            </a:r>
          </a:p>
          <a:p>
            <a:pPr algn="ctr">
              <a:spcAft>
                <a:spcPct val="0"/>
              </a:spcAft>
            </a:pPr>
            <a:r>
              <a:rPr lang="it-IT" altLang="en-US" sz="1600" dirty="0">
                <a:solidFill>
                  <a:schemeClr val="bg1"/>
                </a:solidFill>
                <a:latin typeface="Candara" panose="020E0502030303020204" pitchFamily="34" charset="0"/>
              </a:rPr>
              <a:t>Viale Cavour 11  - Ferrara (FE) 44121</a:t>
            </a:r>
          </a:p>
          <a:p>
            <a:pPr algn="ctr">
              <a:spcAft>
                <a:spcPct val="0"/>
              </a:spcAft>
            </a:pPr>
            <a:r>
              <a:rPr lang="it-IT" altLang="en-US" sz="1600" dirty="0">
                <a:solidFill>
                  <a:schemeClr val="bg1"/>
                </a:solidFill>
                <a:latin typeface="Candara" panose="020E0502030303020204" pitchFamily="34" charset="0"/>
              </a:rPr>
              <a:t>Tel.  0532 206200</a:t>
            </a:r>
            <a:br>
              <a:rPr lang="it-IT" altLang="en-US" sz="1600" dirty="0">
                <a:solidFill>
                  <a:schemeClr val="bg1"/>
                </a:solidFill>
                <a:latin typeface="Candara" panose="020E0502030303020204" pitchFamily="34" charset="0"/>
              </a:rPr>
            </a:br>
            <a:r>
              <a:rPr lang="it-IT" altLang="en-US" sz="1600" b="1" dirty="0">
                <a:solidFill>
                  <a:schemeClr val="bg1"/>
                </a:solidFill>
                <a:latin typeface="Candara" panose="020E0502030303020204" pitchFamily="34" charset="0"/>
              </a:rPr>
              <a:t>info@hoteltouringfe.it</a:t>
            </a:r>
          </a:p>
          <a:p>
            <a:pPr algn="ctr">
              <a:spcAft>
                <a:spcPct val="0"/>
              </a:spcAft>
            </a:pPr>
            <a:r>
              <a:rPr lang="it-IT" sz="1600" b="1" dirty="0">
                <a:solidFill>
                  <a:schemeClr val="bg1"/>
                </a:solidFill>
                <a:latin typeface="Candara" panose="020E0502030303020204" pitchFamily="34" charset="0"/>
              </a:rPr>
              <a:t>www.hoteltouringfe.it</a:t>
            </a:r>
            <a:endParaRPr lang="it-IT" altLang="en-US" sz="1600" b="1" dirty="0">
              <a:solidFill>
                <a:schemeClr val="bg1"/>
              </a:solidFill>
              <a:latin typeface="Candara" panose="020E0502030303020204" pitchFamily="34" charset="0"/>
              <a:hlinkClick r:id="rId4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endParaRPr>
          </a:p>
        </p:txBody>
      </p:sp>
      <p:sp>
        <p:nvSpPr>
          <p:cNvPr id="21" name="Rettangolo 20"/>
          <p:cNvSpPr/>
          <p:nvPr/>
        </p:nvSpPr>
        <p:spPr>
          <a:xfrm>
            <a:off x="880905" y="1761676"/>
            <a:ext cx="7382187" cy="38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ct val="0"/>
              </a:spcAft>
            </a:pPr>
            <a:r>
              <a:rPr lang="it-IT" altLang="en-US" sz="1400" b="1" dirty="0">
                <a:latin typeface="Candara" panose="020E0502030303020204" pitchFamily="34" charset="0"/>
              </a:rPr>
              <a:t>Per gli associati Federmanager:</a:t>
            </a:r>
          </a:p>
        </p:txBody>
      </p:sp>
      <p:sp>
        <p:nvSpPr>
          <p:cNvPr id="22" name="Rettangolo 21"/>
          <p:cNvSpPr/>
          <p:nvPr/>
        </p:nvSpPr>
        <p:spPr>
          <a:xfrm>
            <a:off x="251520" y="2031976"/>
            <a:ext cx="8640959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ct val="0"/>
              </a:spcAft>
            </a:pPr>
            <a:endParaRPr lang="it-IT" altLang="en-US" b="1" dirty="0">
              <a:latin typeface="Candara" panose="020E0502030303020204" pitchFamily="34" charset="0"/>
            </a:endParaRPr>
          </a:p>
          <a:p>
            <a:pPr algn="ctr">
              <a:lnSpc>
                <a:spcPct val="150000"/>
              </a:lnSpc>
              <a:spcAft>
                <a:spcPct val="0"/>
              </a:spcAft>
            </a:pPr>
            <a:endParaRPr lang="it-IT" altLang="en-US" b="1" dirty="0">
              <a:latin typeface="Candara" panose="020E0502030303020204" pitchFamily="34" charset="0"/>
            </a:endParaRPr>
          </a:p>
          <a:p>
            <a:pPr algn="ctr">
              <a:lnSpc>
                <a:spcPct val="150000"/>
              </a:lnSpc>
              <a:spcAft>
                <a:spcPct val="0"/>
              </a:spcAft>
            </a:pPr>
            <a:endParaRPr lang="it-IT" altLang="en-US" b="1" dirty="0">
              <a:latin typeface="Candara" panose="020E0502030303020204" pitchFamily="34" charset="0"/>
            </a:endParaRPr>
          </a:p>
          <a:p>
            <a:pPr algn="ctr">
              <a:lnSpc>
                <a:spcPct val="150000"/>
              </a:lnSpc>
              <a:spcAft>
                <a:spcPct val="0"/>
              </a:spcAft>
            </a:pPr>
            <a:endParaRPr lang="it-IT" altLang="en-US" b="1" dirty="0">
              <a:latin typeface="Candara" panose="020E0502030303020204" pitchFamily="34" charset="0"/>
            </a:endParaRPr>
          </a:p>
          <a:p>
            <a:pPr algn="ctr">
              <a:lnSpc>
                <a:spcPct val="150000"/>
              </a:lnSpc>
              <a:spcAft>
                <a:spcPct val="0"/>
              </a:spcAft>
            </a:pPr>
            <a:endParaRPr lang="it-IT" altLang="en-US" b="1" dirty="0">
              <a:latin typeface="Candara" panose="020E0502030303020204" pitchFamily="34" charset="0"/>
            </a:endParaRPr>
          </a:p>
          <a:p>
            <a:pPr algn="ctr">
              <a:lnSpc>
                <a:spcPct val="150000"/>
              </a:lnSpc>
              <a:spcAft>
                <a:spcPct val="0"/>
              </a:spcAft>
            </a:pPr>
            <a:endParaRPr lang="it-IT" altLang="en-US" b="1" dirty="0">
              <a:latin typeface="Candara" panose="020E0502030303020204" pitchFamily="34" charset="0"/>
            </a:endParaRPr>
          </a:p>
          <a:p>
            <a:pPr algn="ctr">
              <a:lnSpc>
                <a:spcPct val="150000"/>
              </a:lnSpc>
              <a:spcAft>
                <a:spcPct val="0"/>
              </a:spcAft>
            </a:pPr>
            <a:r>
              <a:rPr lang="it-IT" altLang="en-US" b="1" dirty="0">
                <a:latin typeface="Candara" panose="020E0502030303020204" pitchFamily="34" charset="0"/>
              </a:rPr>
              <a:t>VALIDA FINO AL </a:t>
            </a:r>
            <a:r>
              <a:rPr lang="it-IT" altLang="en-US" b="1" dirty="0" smtClean="0">
                <a:latin typeface="Candara" panose="020E0502030303020204" pitchFamily="34" charset="0"/>
              </a:rPr>
              <a:t>31.12.2024</a:t>
            </a:r>
            <a:endParaRPr lang="it-IT" altLang="en-US" b="1" dirty="0">
              <a:latin typeface="Candara" panose="020E0502030303020204" pitchFamily="34" charset="0"/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251520" y="4986294"/>
            <a:ext cx="504056" cy="153905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Rettangolo 23"/>
          <p:cNvSpPr/>
          <p:nvPr/>
        </p:nvSpPr>
        <p:spPr>
          <a:xfrm rot="16200000">
            <a:off x="-242429" y="5517868"/>
            <a:ext cx="149195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en-US" sz="1600" b="1" dirty="0">
                <a:solidFill>
                  <a:schemeClr val="bg1">
                    <a:lumMod val="95000"/>
                  </a:schemeClr>
                </a:solidFill>
                <a:latin typeface="Candara" panose="020E0502030303020204" pitchFamily="34" charset="0"/>
              </a:rPr>
              <a:t>Alberghiero</a:t>
            </a:r>
            <a:endParaRPr lang="it-IT" b="1" dirty="0">
              <a:solidFill>
                <a:schemeClr val="bg1">
                  <a:lumMod val="95000"/>
                </a:schemeClr>
              </a:solidFill>
              <a:latin typeface="Candara" panose="020E0502030303020204" pitchFamily="34" charset="0"/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xmlns="" id="{1543596F-C075-4C25-A31D-C7D4C61568C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28176" y="520476"/>
            <a:ext cx="2072640" cy="1198812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7876" y="2113797"/>
            <a:ext cx="7274524" cy="251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79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27384"/>
            <a:ext cx="9143999" cy="685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4624"/>
            <a:ext cx="1717101" cy="288244"/>
          </a:xfrm>
          <a:prstGeom prst="rect">
            <a:avLst/>
          </a:prstGeom>
        </p:spPr>
      </p:pic>
      <p:sp>
        <p:nvSpPr>
          <p:cNvPr id="9" name="TextBox 40"/>
          <p:cNvSpPr txBox="1"/>
          <p:nvPr/>
        </p:nvSpPr>
        <p:spPr>
          <a:xfrm>
            <a:off x="1039160" y="5024764"/>
            <a:ext cx="30602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dirty="0">
              <a:solidFill>
                <a:schemeClr val="bg1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14" name="Rectangle 17"/>
          <p:cNvSpPr/>
          <p:nvPr/>
        </p:nvSpPr>
        <p:spPr>
          <a:xfrm>
            <a:off x="251520" y="4986295"/>
            <a:ext cx="8640959" cy="1539049"/>
          </a:xfrm>
          <a:prstGeom prst="rect">
            <a:avLst/>
          </a:prstGeom>
          <a:solidFill>
            <a:srgbClr val="007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>
                <a:latin typeface="Source Sans Pro Light" charset="0"/>
              </a:rPr>
              <a:t> </a:t>
            </a:r>
          </a:p>
        </p:txBody>
      </p:sp>
      <p:sp>
        <p:nvSpPr>
          <p:cNvPr id="20" name="Rettangolo 19"/>
          <p:cNvSpPr/>
          <p:nvPr/>
        </p:nvSpPr>
        <p:spPr>
          <a:xfrm>
            <a:off x="824810" y="5085184"/>
            <a:ext cx="796102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Aft>
                <a:spcPct val="0"/>
              </a:spcAft>
              <a:buClrTx/>
            </a:pPr>
            <a:r>
              <a:rPr lang="it-IT" altLang="en-US" sz="2000" b="1" dirty="0">
                <a:solidFill>
                  <a:schemeClr val="bg1"/>
                </a:solidFill>
                <a:latin typeface="Candara" panose="020E0502030303020204" pitchFamily="34" charset="0"/>
              </a:rPr>
              <a:t>OTTICA GAMBINI Porta d’Azeglio</a:t>
            </a:r>
            <a:br>
              <a:rPr lang="it-IT" altLang="en-US" sz="2000" b="1" dirty="0">
                <a:solidFill>
                  <a:schemeClr val="bg1"/>
                </a:solidFill>
                <a:latin typeface="Candara" panose="020E0502030303020204" pitchFamily="34" charset="0"/>
              </a:rPr>
            </a:br>
            <a:r>
              <a:rPr lang="it-IT" altLang="en-US" sz="2000" dirty="0">
                <a:solidFill>
                  <a:schemeClr val="bg1"/>
                </a:solidFill>
                <a:latin typeface="Candara" panose="020E0502030303020204" pitchFamily="34" charset="0"/>
              </a:rPr>
              <a:t>Via D’Azeglio 75/a  -  Bologna 40123</a:t>
            </a:r>
            <a:br>
              <a:rPr lang="it-IT" altLang="en-US" sz="2000" dirty="0">
                <a:solidFill>
                  <a:schemeClr val="bg1"/>
                </a:solidFill>
                <a:latin typeface="Candara" panose="020E0502030303020204" pitchFamily="34" charset="0"/>
              </a:rPr>
            </a:br>
            <a:r>
              <a:rPr lang="it-IT" altLang="en-US" sz="2000" dirty="0">
                <a:solidFill>
                  <a:schemeClr val="bg1"/>
                </a:solidFill>
                <a:latin typeface="Candara" panose="020E0502030303020204" pitchFamily="34" charset="0"/>
              </a:rPr>
              <a:t>Tel. 051 583316  -   Cell. 389 0411150  -  ottica.gambini@gmail.com</a:t>
            </a:r>
            <a:r>
              <a:rPr lang="it-IT" altLang="en-US" sz="2000" u="sng" dirty="0">
                <a:solidFill>
                  <a:schemeClr val="bg1"/>
                </a:solidFill>
                <a:latin typeface="Candara" panose="020E0502030303020204" pitchFamily="34" charset="0"/>
              </a:rPr>
              <a:t/>
            </a:r>
            <a:br>
              <a:rPr lang="it-IT" altLang="en-US" sz="2000" u="sng" dirty="0">
                <a:solidFill>
                  <a:schemeClr val="bg1"/>
                </a:solidFill>
                <a:latin typeface="Candara" panose="020E0502030303020204" pitchFamily="34" charset="0"/>
              </a:rPr>
            </a:br>
            <a:r>
              <a:rPr lang="it-IT" altLang="en-US" sz="2000" b="1" dirty="0">
                <a:solidFill>
                  <a:schemeClr val="bg1"/>
                </a:solidFill>
                <a:latin typeface="Candara" panose="020E0502030303020204" pitchFamily="34" charset="0"/>
              </a:rPr>
              <a:t>www.otticagambini.it</a:t>
            </a:r>
            <a:endParaRPr lang="it-IT" altLang="en-US" sz="2000" b="1" dirty="0">
              <a:solidFill>
                <a:schemeClr val="bg1"/>
              </a:solidFill>
              <a:latin typeface="Candara" panose="020E0502030303020204" pitchFamily="34" charset="0"/>
              <a:hlinkClick r:id="rId4"/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251520" y="2211829"/>
            <a:ext cx="864095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ct val="0"/>
              </a:spcAft>
              <a:buSzPct val="45000"/>
              <a:buFont typeface="Arial" charset="0"/>
              <a:buChar char="•"/>
            </a:pPr>
            <a:endParaRPr lang="it-IT" altLang="en-US" b="1" dirty="0"/>
          </a:p>
          <a:p>
            <a:pPr algn="ctr">
              <a:spcAft>
                <a:spcPct val="0"/>
              </a:spcAft>
            </a:pPr>
            <a:r>
              <a:rPr lang="it-IT" altLang="en-US" b="1" dirty="0">
                <a:latin typeface="Candara" panose="020E0502030303020204" pitchFamily="34" charset="0"/>
              </a:rPr>
              <a:t>20%</a:t>
            </a:r>
            <a:r>
              <a:rPr lang="it-IT" altLang="en-US" dirty="0">
                <a:latin typeface="Candara" panose="020E0502030303020204" pitchFamily="34" charset="0"/>
              </a:rPr>
              <a:t> su occhiali da sole</a:t>
            </a:r>
          </a:p>
          <a:p>
            <a:pPr algn="ctr">
              <a:spcAft>
                <a:spcPct val="0"/>
              </a:spcAft>
            </a:pPr>
            <a:r>
              <a:rPr lang="it-IT" altLang="en-US" b="1" dirty="0">
                <a:latin typeface="Candara" panose="020E0502030303020204" pitchFamily="34" charset="0"/>
              </a:rPr>
              <a:t>25% </a:t>
            </a:r>
            <a:r>
              <a:rPr lang="it-IT" altLang="en-US" dirty="0">
                <a:latin typeface="Candara" panose="020E0502030303020204" pitchFamily="34" charset="0"/>
              </a:rPr>
              <a:t>su occhiale da vista completo</a:t>
            </a:r>
          </a:p>
          <a:p>
            <a:pPr algn="ctr">
              <a:spcAft>
                <a:spcPct val="0"/>
              </a:spcAft>
            </a:pPr>
            <a:endParaRPr lang="it-IT" altLang="en-US" dirty="0">
              <a:latin typeface="Candara" panose="020E0502030303020204" pitchFamily="34" charset="0"/>
            </a:endParaRPr>
          </a:p>
          <a:p>
            <a:pPr algn="ctr">
              <a:spcAft>
                <a:spcPct val="0"/>
              </a:spcAft>
            </a:pPr>
            <a:endParaRPr lang="it-IT" altLang="en-US" dirty="0">
              <a:latin typeface="Candara" panose="020E0502030303020204" pitchFamily="34" charset="0"/>
            </a:endParaRPr>
          </a:p>
          <a:p>
            <a:pPr algn="ctr">
              <a:spcAft>
                <a:spcPct val="0"/>
              </a:spcAft>
            </a:pPr>
            <a:r>
              <a:rPr lang="it-IT" altLang="en-US" dirty="0">
                <a:latin typeface="Candara" panose="020E0502030303020204" pitchFamily="34" charset="0"/>
              </a:rPr>
              <a:t>Disponibile su appuntamento anche la domenica</a:t>
            </a:r>
          </a:p>
          <a:p>
            <a:pPr algn="ctr">
              <a:spcAft>
                <a:spcPct val="0"/>
              </a:spcAft>
            </a:pPr>
            <a:endParaRPr lang="it-IT" altLang="en-US" dirty="0">
              <a:latin typeface="Candara" panose="020E0502030303020204" pitchFamily="34" charset="0"/>
            </a:endParaRPr>
          </a:p>
          <a:p>
            <a:pPr algn="ctr">
              <a:spcAft>
                <a:spcPct val="0"/>
              </a:spcAft>
            </a:pPr>
            <a:endParaRPr lang="it-IT" altLang="en-US" dirty="0">
              <a:latin typeface="Candara" panose="020E0502030303020204" pitchFamily="34" charset="0"/>
            </a:endParaRPr>
          </a:p>
          <a:p>
            <a:pPr algn="ctr">
              <a:spcAft>
                <a:spcPct val="0"/>
              </a:spcAft>
            </a:pPr>
            <a:r>
              <a:rPr lang="it-IT" altLang="en-US" b="1" dirty="0">
                <a:latin typeface="Candara" panose="020E0502030303020204" pitchFamily="34" charset="0"/>
              </a:rPr>
              <a:t>VALIDA FINO AL </a:t>
            </a:r>
            <a:r>
              <a:rPr lang="it-IT" altLang="en-US" b="1" dirty="0" smtClean="0">
                <a:latin typeface="Candara" panose="020E0502030303020204" pitchFamily="34" charset="0"/>
              </a:rPr>
              <a:t>31.12.24</a:t>
            </a:r>
            <a:endParaRPr lang="it-IT" altLang="en-US" b="1" dirty="0">
              <a:latin typeface="Candara" panose="020E0502030303020204" pitchFamily="34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251520" y="4986294"/>
            <a:ext cx="504056" cy="153905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12"/>
          <p:cNvSpPr/>
          <p:nvPr/>
        </p:nvSpPr>
        <p:spPr>
          <a:xfrm rot="16200000">
            <a:off x="-242428" y="5610090"/>
            <a:ext cx="149195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altLang="en-US" sz="1600" b="1" dirty="0">
                <a:solidFill>
                  <a:schemeClr val="bg1">
                    <a:lumMod val="95000"/>
                  </a:schemeClr>
                </a:solidFill>
                <a:latin typeface="Candara" panose="020E0502030303020204" pitchFamily="34" charset="0"/>
              </a:rPr>
              <a:t>Accessori</a:t>
            </a:r>
            <a:endParaRPr lang="it-IT" b="1" dirty="0">
              <a:solidFill>
                <a:schemeClr val="bg1">
                  <a:lumMod val="95000"/>
                </a:schemeClr>
              </a:solidFill>
              <a:latin typeface="Candara" panose="020E0502030303020204" pitchFamily="34" charset="0"/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358165" y="1609636"/>
            <a:ext cx="842767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ct val="0"/>
              </a:spcAft>
            </a:pPr>
            <a:r>
              <a:rPr lang="it-IT" altLang="en-US" sz="1400" b="1" dirty="0">
                <a:latin typeface="Candara" panose="020E0502030303020204" pitchFamily="34" charset="0"/>
              </a:rPr>
              <a:t>Sconto riservato agli associati Federmanager Bologna-Ferrara-Ravenna:</a:t>
            </a: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6475" y="515268"/>
            <a:ext cx="205105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5092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6220"/>
            <a:ext cx="9143999" cy="685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4624"/>
            <a:ext cx="1717101" cy="288244"/>
          </a:xfrm>
          <a:prstGeom prst="rect">
            <a:avLst/>
          </a:prstGeom>
        </p:spPr>
      </p:pic>
      <p:sp>
        <p:nvSpPr>
          <p:cNvPr id="9" name="TextBox 40"/>
          <p:cNvSpPr txBox="1"/>
          <p:nvPr/>
        </p:nvSpPr>
        <p:spPr>
          <a:xfrm>
            <a:off x="1039160" y="5024764"/>
            <a:ext cx="30602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dirty="0">
              <a:solidFill>
                <a:schemeClr val="bg1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14" name="Rectangle 17"/>
          <p:cNvSpPr/>
          <p:nvPr/>
        </p:nvSpPr>
        <p:spPr>
          <a:xfrm>
            <a:off x="251520" y="4986295"/>
            <a:ext cx="8640959" cy="1539049"/>
          </a:xfrm>
          <a:prstGeom prst="rect">
            <a:avLst/>
          </a:prstGeom>
          <a:solidFill>
            <a:srgbClr val="007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>
                <a:latin typeface="Source Sans Pro Light" charset="0"/>
              </a:rPr>
              <a:t> </a:t>
            </a:r>
          </a:p>
        </p:txBody>
      </p:sp>
      <p:sp>
        <p:nvSpPr>
          <p:cNvPr id="20" name="Rettangolo 19"/>
          <p:cNvSpPr/>
          <p:nvPr/>
        </p:nvSpPr>
        <p:spPr>
          <a:xfrm>
            <a:off x="824810" y="5085184"/>
            <a:ext cx="796102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Aft>
                <a:spcPct val="0"/>
              </a:spcAft>
              <a:buClrTx/>
            </a:pPr>
            <a:r>
              <a:rPr lang="it-IT" altLang="en-US" sz="2000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OTTICA VIGGI BOLOGNA S.N.C.</a:t>
            </a:r>
            <a:r>
              <a:rPr lang="it-IT" altLang="en-US" sz="2000" b="1" dirty="0">
                <a:solidFill>
                  <a:schemeClr val="bg1"/>
                </a:solidFill>
                <a:latin typeface="Candara" panose="020E0502030303020204" pitchFamily="34" charset="0"/>
              </a:rPr>
              <a:t/>
            </a:r>
            <a:br>
              <a:rPr lang="it-IT" altLang="en-US" sz="2000" b="1" dirty="0">
                <a:solidFill>
                  <a:schemeClr val="bg1"/>
                </a:solidFill>
                <a:latin typeface="Candara" panose="020E0502030303020204" pitchFamily="34" charset="0"/>
              </a:rPr>
            </a:br>
            <a:r>
              <a:rPr lang="it-IT" altLang="en-US" sz="2000" dirty="0" smtClean="0">
                <a:solidFill>
                  <a:schemeClr val="bg1"/>
                </a:solidFill>
                <a:latin typeface="Candara" panose="020E0502030303020204" pitchFamily="34" charset="0"/>
              </a:rPr>
              <a:t>Via Augusto </a:t>
            </a:r>
            <a:r>
              <a:rPr lang="it-IT" altLang="en-US" sz="2000" dirty="0" err="1" smtClean="0">
                <a:solidFill>
                  <a:schemeClr val="bg1"/>
                </a:solidFill>
                <a:latin typeface="Candara" panose="020E0502030303020204" pitchFamily="34" charset="0"/>
              </a:rPr>
              <a:t>Murri</a:t>
            </a:r>
            <a:r>
              <a:rPr lang="it-IT" altLang="en-US" sz="2000" dirty="0" smtClean="0">
                <a:solidFill>
                  <a:schemeClr val="bg1"/>
                </a:solidFill>
                <a:latin typeface="Candara" panose="020E0502030303020204" pitchFamily="34" charset="0"/>
              </a:rPr>
              <a:t> 115 b-  Bologna 40137</a:t>
            </a:r>
            <a:r>
              <a:rPr lang="it-IT" altLang="en-US" sz="2000" dirty="0">
                <a:solidFill>
                  <a:schemeClr val="bg1"/>
                </a:solidFill>
                <a:latin typeface="Candara" panose="020E0502030303020204" pitchFamily="34" charset="0"/>
              </a:rPr>
              <a:t/>
            </a:r>
            <a:br>
              <a:rPr lang="it-IT" altLang="en-US" sz="2000" dirty="0">
                <a:solidFill>
                  <a:schemeClr val="bg1"/>
                </a:solidFill>
                <a:latin typeface="Candara" panose="020E0502030303020204" pitchFamily="34" charset="0"/>
              </a:rPr>
            </a:br>
            <a:r>
              <a:rPr lang="it-IT" altLang="en-US" sz="2000" dirty="0">
                <a:solidFill>
                  <a:schemeClr val="bg1"/>
                </a:solidFill>
                <a:latin typeface="Candara" panose="020E0502030303020204" pitchFamily="34" charset="0"/>
              </a:rPr>
              <a:t>Tel. </a:t>
            </a:r>
            <a:r>
              <a:rPr lang="it-IT" altLang="en-US" sz="2000" dirty="0" smtClean="0">
                <a:solidFill>
                  <a:schemeClr val="bg1"/>
                </a:solidFill>
                <a:latin typeface="Candara" panose="020E0502030303020204" pitchFamily="34" charset="0"/>
              </a:rPr>
              <a:t>051 62 37 232 -  info@viggiottici.com</a:t>
            </a:r>
            <a:r>
              <a:rPr lang="it-IT" altLang="en-US" sz="2000" u="sng" dirty="0">
                <a:solidFill>
                  <a:schemeClr val="bg1"/>
                </a:solidFill>
                <a:latin typeface="Candara" panose="020E0502030303020204" pitchFamily="34" charset="0"/>
              </a:rPr>
              <a:t/>
            </a:r>
            <a:br>
              <a:rPr lang="it-IT" altLang="en-US" sz="2000" u="sng" dirty="0">
                <a:solidFill>
                  <a:schemeClr val="bg1"/>
                </a:solidFill>
                <a:latin typeface="Candara" panose="020E0502030303020204" pitchFamily="34" charset="0"/>
              </a:rPr>
            </a:br>
            <a:r>
              <a:rPr lang="it-IT" altLang="en-US" sz="2000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www.viggiottici.com</a:t>
            </a:r>
            <a:endParaRPr lang="it-IT" altLang="en-US" sz="2000" b="1" dirty="0">
              <a:solidFill>
                <a:schemeClr val="bg1"/>
              </a:solidFill>
              <a:latin typeface="Candara" panose="020E0502030303020204" pitchFamily="34" charset="0"/>
              <a:hlinkClick r:id="rId4"/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251520" y="2211829"/>
            <a:ext cx="8640959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ct val="0"/>
              </a:spcAft>
              <a:buSzPct val="45000"/>
              <a:buFont typeface="Arial" charset="0"/>
              <a:buChar char="•"/>
            </a:pPr>
            <a:endParaRPr lang="it-IT" altLang="en-US" b="1" dirty="0"/>
          </a:p>
          <a:p>
            <a:pPr algn="ctr">
              <a:spcAft>
                <a:spcPct val="0"/>
              </a:spcAft>
            </a:pPr>
            <a:r>
              <a:rPr lang="it-IT" altLang="en-US" sz="2000" b="1" dirty="0" smtClean="0">
                <a:latin typeface="Candara" panose="020E0502030303020204" pitchFamily="34" charset="0"/>
              </a:rPr>
              <a:t> Sconto 20</a:t>
            </a:r>
            <a:r>
              <a:rPr lang="it-IT" altLang="en-US" sz="2000" b="1" dirty="0">
                <a:latin typeface="Candara" panose="020E0502030303020204" pitchFamily="34" charset="0"/>
              </a:rPr>
              <a:t>%</a:t>
            </a:r>
            <a:r>
              <a:rPr lang="it-IT" altLang="en-US" sz="2000" dirty="0">
                <a:latin typeface="Candara" panose="020E0502030303020204" pitchFamily="34" charset="0"/>
              </a:rPr>
              <a:t> </a:t>
            </a:r>
            <a:r>
              <a:rPr lang="it-IT" altLang="en-US" sz="2000" dirty="0" smtClean="0">
                <a:latin typeface="Candara" panose="020E0502030303020204" pitchFamily="34" charset="0"/>
              </a:rPr>
              <a:t>su tutti gli occhiali, lenti ,servizi</a:t>
            </a:r>
            <a:br>
              <a:rPr lang="it-IT" altLang="en-US" sz="2000" dirty="0" smtClean="0">
                <a:latin typeface="Candara" panose="020E0502030303020204" pitchFamily="34" charset="0"/>
              </a:rPr>
            </a:br>
            <a:r>
              <a:rPr lang="it-IT" altLang="en-US" sz="2000" dirty="0" smtClean="0">
                <a:latin typeface="Candara" panose="020E0502030303020204" pitchFamily="34" charset="0"/>
              </a:rPr>
              <a:t>e  screening visivo gratuito</a:t>
            </a:r>
            <a:endParaRPr lang="it-IT" altLang="en-US" sz="2000" dirty="0">
              <a:latin typeface="Candara" panose="020E0502030303020204" pitchFamily="34" charset="0"/>
            </a:endParaRPr>
          </a:p>
          <a:p>
            <a:pPr algn="ctr">
              <a:spcAft>
                <a:spcPct val="0"/>
              </a:spcAft>
            </a:pPr>
            <a:endParaRPr lang="it-IT" altLang="en-US" dirty="0">
              <a:latin typeface="Candara" panose="020E0502030303020204" pitchFamily="34" charset="0"/>
            </a:endParaRPr>
          </a:p>
          <a:p>
            <a:pPr algn="ctr">
              <a:spcAft>
                <a:spcPct val="0"/>
              </a:spcAft>
            </a:pPr>
            <a:endParaRPr lang="it-IT" altLang="en-US" dirty="0">
              <a:latin typeface="Candara" panose="020E0502030303020204" pitchFamily="34" charset="0"/>
            </a:endParaRPr>
          </a:p>
          <a:p>
            <a:pPr algn="ctr">
              <a:spcAft>
                <a:spcPct val="0"/>
              </a:spcAft>
            </a:pPr>
            <a:endParaRPr lang="it-IT" altLang="en-US" dirty="0">
              <a:latin typeface="Candara" panose="020E0502030303020204" pitchFamily="34" charset="0"/>
            </a:endParaRPr>
          </a:p>
          <a:p>
            <a:pPr algn="ctr">
              <a:spcAft>
                <a:spcPct val="0"/>
              </a:spcAft>
            </a:pPr>
            <a:r>
              <a:rPr lang="it-IT" altLang="en-US" b="1" dirty="0">
                <a:latin typeface="Candara" panose="020E0502030303020204" pitchFamily="34" charset="0"/>
              </a:rPr>
              <a:t>VALIDA FINO AL </a:t>
            </a:r>
            <a:r>
              <a:rPr lang="it-IT" altLang="en-US" b="1" dirty="0" smtClean="0">
                <a:latin typeface="Candara" panose="020E0502030303020204" pitchFamily="34" charset="0"/>
              </a:rPr>
              <a:t>31.12.24</a:t>
            </a:r>
            <a:endParaRPr lang="it-IT" altLang="en-US" b="1" dirty="0">
              <a:latin typeface="Candara" panose="020E0502030303020204" pitchFamily="34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251520" y="4986294"/>
            <a:ext cx="504056" cy="153905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12"/>
          <p:cNvSpPr/>
          <p:nvPr/>
        </p:nvSpPr>
        <p:spPr>
          <a:xfrm rot="16200000">
            <a:off x="-242428" y="5610090"/>
            <a:ext cx="149195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altLang="en-US" sz="1600" b="1" dirty="0">
                <a:solidFill>
                  <a:schemeClr val="bg1">
                    <a:lumMod val="95000"/>
                  </a:schemeClr>
                </a:solidFill>
                <a:latin typeface="Candara" panose="020E0502030303020204" pitchFamily="34" charset="0"/>
              </a:rPr>
              <a:t>Accessori</a:t>
            </a:r>
            <a:endParaRPr lang="it-IT" b="1" dirty="0">
              <a:solidFill>
                <a:schemeClr val="bg1">
                  <a:lumMod val="95000"/>
                </a:schemeClr>
              </a:solidFill>
              <a:latin typeface="Candara" panose="020E0502030303020204" pitchFamily="34" charset="0"/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334273" y="1609636"/>
            <a:ext cx="85582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ct val="0"/>
              </a:spcAft>
            </a:pPr>
            <a:r>
              <a:rPr lang="it-IT" altLang="en-US" b="1" dirty="0">
                <a:latin typeface="Candara" panose="020E0502030303020204" pitchFamily="34" charset="0"/>
              </a:rPr>
              <a:t>Sconto riservato agli associati Federmanager Bologna-Ferrara-Ravenna</a:t>
            </a:r>
            <a:r>
              <a:rPr lang="it-IT" altLang="en-US" sz="1400" b="1" dirty="0">
                <a:latin typeface="Candara" panose="020E0502030303020204" pitchFamily="34" charset="0"/>
              </a:rPr>
              <a:t>: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71800" y="496010"/>
            <a:ext cx="3476625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319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27384"/>
            <a:ext cx="9143999" cy="685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4624"/>
            <a:ext cx="1717101" cy="288244"/>
          </a:xfrm>
          <a:prstGeom prst="rect">
            <a:avLst/>
          </a:prstGeom>
        </p:spPr>
      </p:pic>
      <p:sp>
        <p:nvSpPr>
          <p:cNvPr id="9" name="TextBox 40"/>
          <p:cNvSpPr txBox="1"/>
          <p:nvPr/>
        </p:nvSpPr>
        <p:spPr>
          <a:xfrm>
            <a:off x="1039160" y="5024764"/>
            <a:ext cx="30602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dirty="0">
              <a:solidFill>
                <a:schemeClr val="bg1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14" name="Rectangle 17"/>
          <p:cNvSpPr/>
          <p:nvPr/>
        </p:nvSpPr>
        <p:spPr>
          <a:xfrm>
            <a:off x="251520" y="4986295"/>
            <a:ext cx="8640959" cy="1539049"/>
          </a:xfrm>
          <a:prstGeom prst="rect">
            <a:avLst/>
          </a:prstGeom>
          <a:solidFill>
            <a:srgbClr val="007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>
                <a:latin typeface="Source Sans Pro Light" charset="0"/>
              </a:rPr>
              <a:t> </a:t>
            </a:r>
          </a:p>
        </p:txBody>
      </p:sp>
      <p:sp>
        <p:nvSpPr>
          <p:cNvPr id="20" name="Rettangolo 19"/>
          <p:cNvSpPr/>
          <p:nvPr/>
        </p:nvSpPr>
        <p:spPr>
          <a:xfrm>
            <a:off x="824810" y="5085184"/>
            <a:ext cx="796102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Aft>
                <a:spcPct val="0"/>
              </a:spcAft>
              <a:buClrTx/>
            </a:pPr>
            <a:r>
              <a:rPr lang="it-IT" altLang="en-US" sz="2000" b="1" dirty="0">
                <a:solidFill>
                  <a:schemeClr val="bg1"/>
                </a:solidFill>
                <a:latin typeface="Candara" panose="020E0502030303020204" pitchFamily="34" charset="0"/>
              </a:rPr>
              <a:t>GIOIELLERIA CLAUDIO STEFANI</a:t>
            </a:r>
            <a:br>
              <a:rPr lang="it-IT" altLang="en-US" sz="2000" b="1" dirty="0">
                <a:solidFill>
                  <a:schemeClr val="bg1"/>
                </a:solidFill>
                <a:latin typeface="Candara" panose="020E0502030303020204" pitchFamily="34" charset="0"/>
              </a:rPr>
            </a:br>
            <a:r>
              <a:rPr lang="it-IT" altLang="en-US" sz="2000" dirty="0">
                <a:solidFill>
                  <a:schemeClr val="bg1"/>
                </a:solidFill>
                <a:latin typeface="Candara" panose="020E0502030303020204" pitchFamily="34" charset="0"/>
              </a:rPr>
              <a:t>Via S. Stefano 46  -  Bologna 40125  -  Tel.051 233838</a:t>
            </a:r>
            <a:br>
              <a:rPr lang="it-IT" altLang="en-US" sz="2000" dirty="0">
                <a:solidFill>
                  <a:schemeClr val="bg1"/>
                </a:solidFill>
                <a:latin typeface="Candara" panose="020E0502030303020204" pitchFamily="34" charset="0"/>
              </a:rPr>
            </a:br>
            <a:r>
              <a:rPr lang="it-IT" altLang="en-US" sz="2000" b="1" dirty="0">
                <a:solidFill>
                  <a:schemeClr val="bg1"/>
                </a:solidFill>
                <a:latin typeface="Candara" panose="020E0502030303020204" pitchFamily="34" charset="0"/>
              </a:rPr>
              <a:t>GIOIELLERIA STEFANI SRL </a:t>
            </a:r>
          </a:p>
          <a:p>
            <a:pPr algn="ctr">
              <a:lnSpc>
                <a:spcPct val="100000"/>
              </a:lnSpc>
              <a:spcAft>
                <a:spcPct val="0"/>
              </a:spcAft>
              <a:buClrTx/>
            </a:pPr>
            <a:r>
              <a:rPr lang="it-IT" altLang="en-US" sz="2000" dirty="0">
                <a:solidFill>
                  <a:schemeClr val="bg1"/>
                </a:solidFill>
                <a:latin typeface="Candara" panose="020E0502030303020204" pitchFamily="34" charset="0"/>
              </a:rPr>
              <a:t>Via D'Azeglio 28/a  -  Bologna 40123  -   Tel. 051 231857</a:t>
            </a:r>
          </a:p>
        </p:txBody>
      </p:sp>
      <p:sp>
        <p:nvSpPr>
          <p:cNvPr id="22" name="Rettangolo 21"/>
          <p:cNvSpPr/>
          <p:nvPr/>
        </p:nvSpPr>
        <p:spPr>
          <a:xfrm>
            <a:off x="251520" y="2276872"/>
            <a:ext cx="864095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ct val="0"/>
              </a:spcAft>
            </a:pPr>
            <a:r>
              <a:rPr lang="it-IT" altLang="en-US" dirty="0">
                <a:latin typeface="Candara" panose="020E0502030303020204" pitchFamily="34" charset="0"/>
              </a:rPr>
              <a:t>Offre agli associati di Federmanager Bologna - Ferrara - Ravenna e ai loro familiari condizioni agevolate che prevedono uno </a:t>
            </a:r>
            <a:r>
              <a:rPr lang="it-IT" altLang="en-US" b="1" dirty="0">
                <a:latin typeface="Candara" panose="020E0502030303020204" pitchFamily="34" charset="0"/>
              </a:rPr>
              <a:t>sconto dal 10% al 20% su tutti gli articoli</a:t>
            </a:r>
            <a:r>
              <a:rPr lang="it-IT" altLang="en-US" dirty="0">
                <a:latin typeface="Candara" panose="020E0502030303020204" pitchFamily="34" charset="0"/>
              </a:rPr>
              <a:t>.</a:t>
            </a:r>
          </a:p>
          <a:p>
            <a:pPr algn="ctr">
              <a:spcAft>
                <a:spcPct val="0"/>
              </a:spcAft>
            </a:pPr>
            <a:endParaRPr lang="it-IT" altLang="en-US" dirty="0">
              <a:latin typeface="Candara" panose="020E0502030303020204" pitchFamily="34" charset="0"/>
            </a:endParaRPr>
          </a:p>
          <a:p>
            <a:pPr algn="ctr">
              <a:spcAft>
                <a:spcPct val="0"/>
              </a:spcAft>
            </a:pPr>
            <a:endParaRPr lang="it-IT" altLang="en-US" dirty="0">
              <a:latin typeface="Candara" panose="020E0502030303020204" pitchFamily="34" charset="0"/>
            </a:endParaRPr>
          </a:p>
          <a:p>
            <a:pPr algn="ctr">
              <a:spcAft>
                <a:spcPct val="0"/>
              </a:spcAft>
            </a:pPr>
            <a:r>
              <a:rPr lang="it-IT" altLang="en-US" dirty="0">
                <a:latin typeface="Candara" panose="020E0502030303020204" pitchFamily="34" charset="0"/>
              </a:rPr>
              <a:t>Aperti tutti i giorni 9.30 - 12.30 / 15.30 - 19.30</a:t>
            </a:r>
          </a:p>
          <a:p>
            <a:pPr algn="ctr">
              <a:spcAft>
                <a:spcPct val="0"/>
              </a:spcAft>
            </a:pPr>
            <a:r>
              <a:rPr lang="it-IT" altLang="en-US" i="1" dirty="0">
                <a:latin typeface="Candara" panose="020E0502030303020204" pitchFamily="34" charset="0"/>
              </a:rPr>
              <a:t>- giovedì pomeriggio chiuso -</a:t>
            </a:r>
            <a:endParaRPr lang="it-IT" altLang="en-US" dirty="0">
              <a:latin typeface="Candara" panose="020E0502030303020204" pitchFamily="34" charset="0"/>
            </a:endParaRPr>
          </a:p>
          <a:p>
            <a:pPr algn="ctr">
              <a:spcAft>
                <a:spcPct val="0"/>
              </a:spcAft>
            </a:pPr>
            <a:endParaRPr lang="it-IT" altLang="en-US" dirty="0">
              <a:latin typeface="Candara" panose="020E0502030303020204" pitchFamily="34" charset="0"/>
            </a:endParaRPr>
          </a:p>
          <a:p>
            <a:pPr algn="ctr">
              <a:spcAft>
                <a:spcPct val="0"/>
              </a:spcAft>
            </a:pPr>
            <a:endParaRPr lang="it-IT" altLang="en-US" dirty="0">
              <a:latin typeface="Candara" panose="020E0502030303020204" pitchFamily="34" charset="0"/>
            </a:endParaRPr>
          </a:p>
          <a:p>
            <a:pPr algn="ctr">
              <a:spcAft>
                <a:spcPct val="0"/>
              </a:spcAft>
            </a:pPr>
            <a:r>
              <a:rPr lang="it-IT" altLang="en-US" b="1" dirty="0">
                <a:latin typeface="Candara" panose="020E0502030303020204" pitchFamily="34" charset="0"/>
              </a:rPr>
              <a:t>VALIDA FINO AL </a:t>
            </a:r>
            <a:r>
              <a:rPr lang="it-IT" altLang="en-US" b="1" dirty="0" smtClean="0">
                <a:latin typeface="Candara" panose="020E0502030303020204" pitchFamily="34" charset="0"/>
              </a:rPr>
              <a:t>31.12.24</a:t>
            </a:r>
            <a:endParaRPr lang="it-IT" altLang="en-US" b="1" dirty="0">
              <a:latin typeface="Candara" panose="020E0502030303020204" pitchFamily="34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251520" y="4986294"/>
            <a:ext cx="504056" cy="153905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12"/>
          <p:cNvSpPr/>
          <p:nvPr/>
        </p:nvSpPr>
        <p:spPr>
          <a:xfrm rot="16200000">
            <a:off x="-242428" y="5610090"/>
            <a:ext cx="149195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altLang="en-US" sz="1600" b="1" dirty="0">
                <a:solidFill>
                  <a:schemeClr val="bg1">
                    <a:lumMod val="95000"/>
                  </a:schemeClr>
                </a:solidFill>
                <a:latin typeface="Candara" panose="020E0502030303020204" pitchFamily="34" charset="0"/>
              </a:rPr>
              <a:t>Regalistica</a:t>
            </a:r>
            <a:endParaRPr lang="it-IT" b="1" dirty="0">
              <a:solidFill>
                <a:schemeClr val="bg1">
                  <a:lumMod val="95000"/>
                </a:schemeClr>
              </a:solidFill>
              <a:latin typeface="Candara" panose="020E0502030303020204" pitchFamily="34" charset="0"/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7955" y="482325"/>
            <a:ext cx="1476000" cy="147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5823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iangolo rettangolo 4"/>
          <p:cNvSpPr/>
          <p:nvPr/>
        </p:nvSpPr>
        <p:spPr>
          <a:xfrm flipV="1">
            <a:off x="11476" y="0"/>
            <a:ext cx="9144000" cy="2636912"/>
          </a:xfrm>
          <a:prstGeom prst="rtTriangle">
            <a:avLst/>
          </a:prstGeom>
          <a:solidFill>
            <a:srgbClr val="007169"/>
          </a:solidFill>
          <a:ln>
            <a:solidFill>
              <a:srgbClr val="0071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Triangolo rettangolo 6"/>
          <p:cNvSpPr/>
          <p:nvPr/>
        </p:nvSpPr>
        <p:spPr>
          <a:xfrm rot="10800000" flipV="1">
            <a:off x="11476" y="4248471"/>
            <a:ext cx="9132524" cy="2636912"/>
          </a:xfrm>
          <a:prstGeom prst="rtTriangl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27" name="Picture 3" descr="Q:\LOGHI\FM BO-FE-RA\Federmanager_bologna-ferrara-ravenn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906" y="2780928"/>
            <a:ext cx="7936189" cy="13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4888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341" y="0"/>
            <a:ext cx="9143999" cy="685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4624"/>
            <a:ext cx="1717101" cy="288244"/>
          </a:xfrm>
          <a:prstGeom prst="rect">
            <a:avLst/>
          </a:prstGeom>
        </p:spPr>
      </p:pic>
      <p:sp>
        <p:nvSpPr>
          <p:cNvPr id="9" name="TextBox 40"/>
          <p:cNvSpPr txBox="1"/>
          <p:nvPr/>
        </p:nvSpPr>
        <p:spPr>
          <a:xfrm>
            <a:off x="1039160" y="5024764"/>
            <a:ext cx="30602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dirty="0">
              <a:solidFill>
                <a:schemeClr val="bg1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14" name="Rectangle 17"/>
          <p:cNvSpPr/>
          <p:nvPr/>
        </p:nvSpPr>
        <p:spPr>
          <a:xfrm>
            <a:off x="155201" y="4985964"/>
            <a:ext cx="8640959" cy="1548000"/>
          </a:xfrm>
          <a:prstGeom prst="rect">
            <a:avLst/>
          </a:prstGeom>
          <a:solidFill>
            <a:srgbClr val="007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latin typeface="Source Sans Pro Light" charset="0"/>
              </a:rPr>
              <a:t> </a:t>
            </a:r>
          </a:p>
        </p:txBody>
      </p:sp>
      <p:sp>
        <p:nvSpPr>
          <p:cNvPr id="20" name="Rettangolo 19"/>
          <p:cNvSpPr/>
          <p:nvPr/>
        </p:nvSpPr>
        <p:spPr>
          <a:xfrm>
            <a:off x="2285999" y="5118154"/>
            <a:ext cx="4572000" cy="135421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ct val="0"/>
              </a:spcAft>
            </a:pPr>
            <a:r>
              <a:rPr lang="it-IT" altLang="en-US" b="1" dirty="0" err="1">
                <a:solidFill>
                  <a:schemeClr val="bg1"/>
                </a:solidFill>
                <a:latin typeface="Candara" panose="020E0502030303020204" pitchFamily="34" charset="0"/>
              </a:rPr>
              <a:t>AbanoRitz</a:t>
            </a:r>
            <a:r>
              <a:rPr lang="it-IT" altLang="en-US" b="1" dirty="0">
                <a:solidFill>
                  <a:schemeClr val="bg1"/>
                </a:solidFill>
                <a:latin typeface="Candara" panose="020E0502030303020204" pitchFamily="34" charset="0"/>
              </a:rPr>
              <a:t> Thermae &amp; Wellness </a:t>
            </a:r>
            <a:r>
              <a:rPr lang="it-IT" altLang="en-US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Hotel</a:t>
            </a:r>
          </a:p>
          <a:p>
            <a:pPr algn="ctr">
              <a:spcAft>
                <a:spcPct val="0"/>
              </a:spcAft>
            </a:pPr>
            <a:r>
              <a:rPr lang="it-IT" altLang="en-US" sz="1600" dirty="0" smtClean="0">
                <a:solidFill>
                  <a:schemeClr val="bg1"/>
                </a:solidFill>
                <a:latin typeface="Candara" panose="020E0502030303020204" pitchFamily="34" charset="0"/>
              </a:rPr>
              <a:t>Via </a:t>
            </a:r>
            <a:r>
              <a:rPr lang="it-IT" altLang="en-US" sz="1600" dirty="0">
                <a:solidFill>
                  <a:schemeClr val="bg1"/>
                </a:solidFill>
                <a:latin typeface="Candara" panose="020E0502030303020204" pitchFamily="34" charset="0"/>
              </a:rPr>
              <a:t>Monteortone 19  - Abano Terme (PD) </a:t>
            </a:r>
            <a:r>
              <a:rPr lang="it-IT" sz="1600" dirty="0">
                <a:solidFill>
                  <a:schemeClr val="bg1"/>
                </a:solidFill>
                <a:latin typeface="Candara" panose="020E0502030303020204" pitchFamily="34" charset="0"/>
              </a:rPr>
              <a:t>35031</a:t>
            </a:r>
            <a:endParaRPr lang="it-IT" altLang="en-US" sz="1600" dirty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algn="ctr">
              <a:spcAft>
                <a:spcPct val="0"/>
              </a:spcAft>
            </a:pPr>
            <a:r>
              <a:rPr lang="it-IT" altLang="en-US" sz="1600" dirty="0">
                <a:solidFill>
                  <a:schemeClr val="bg1"/>
                </a:solidFill>
                <a:latin typeface="Candara" panose="020E0502030303020204" pitchFamily="34" charset="0"/>
              </a:rPr>
              <a:t>Tel.  049 8633100</a:t>
            </a:r>
            <a:br>
              <a:rPr lang="it-IT" altLang="en-US" sz="1600" dirty="0">
                <a:solidFill>
                  <a:schemeClr val="bg1"/>
                </a:solidFill>
                <a:latin typeface="Candara" panose="020E0502030303020204" pitchFamily="34" charset="0"/>
              </a:rPr>
            </a:br>
            <a:r>
              <a:rPr lang="it-IT" altLang="en-US" sz="1600" b="1" dirty="0">
                <a:solidFill>
                  <a:schemeClr val="bg1"/>
                </a:solidFill>
                <a:latin typeface="Candara" panose="020E0502030303020204" pitchFamily="34" charset="0"/>
              </a:rPr>
              <a:t>abanoritz@abanoritz.it</a:t>
            </a:r>
          </a:p>
          <a:p>
            <a:pPr algn="ctr">
              <a:spcAft>
                <a:spcPct val="0"/>
              </a:spcAft>
            </a:pPr>
            <a:r>
              <a:rPr lang="it-IT" sz="1600" b="1" dirty="0">
                <a:solidFill>
                  <a:schemeClr val="bg1"/>
                </a:solidFill>
                <a:latin typeface="Candara" panose="020E0502030303020204" pitchFamily="34" charset="0"/>
              </a:rPr>
              <a:t>www.abanoritz.it</a:t>
            </a:r>
            <a:endParaRPr lang="it-IT" altLang="en-US" sz="1600" b="1" dirty="0">
              <a:solidFill>
                <a:schemeClr val="bg1"/>
              </a:solidFill>
              <a:latin typeface="Candara" panose="020E0502030303020204" pitchFamily="34" charset="0"/>
              <a:hlinkClick r:id="rId5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251520" y="4986294"/>
            <a:ext cx="504056" cy="153905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Rettangolo 23"/>
          <p:cNvSpPr/>
          <p:nvPr/>
        </p:nvSpPr>
        <p:spPr>
          <a:xfrm rot="16200000">
            <a:off x="-242429" y="5517868"/>
            <a:ext cx="149195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en-US" sz="1600" b="1" dirty="0">
                <a:solidFill>
                  <a:schemeClr val="bg1">
                    <a:lumMod val="95000"/>
                  </a:schemeClr>
                </a:solidFill>
                <a:latin typeface="Candara" panose="020E0502030303020204" pitchFamily="34" charset="0"/>
              </a:rPr>
              <a:t>Alberghiero</a:t>
            </a:r>
            <a:endParaRPr lang="it-IT" b="1" dirty="0">
              <a:solidFill>
                <a:schemeClr val="bg1">
                  <a:lumMod val="95000"/>
                </a:schemeClr>
              </a:solidFill>
              <a:latin typeface="Candara" panose="020E0502030303020204" pitchFamily="34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19872" y="499381"/>
            <a:ext cx="2005583" cy="1541236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13382" y="2320432"/>
            <a:ext cx="7018562" cy="2385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654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7384"/>
            <a:ext cx="9143999" cy="685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4624"/>
            <a:ext cx="1717101" cy="288244"/>
          </a:xfrm>
          <a:prstGeom prst="rect">
            <a:avLst/>
          </a:prstGeom>
        </p:spPr>
      </p:pic>
      <p:sp>
        <p:nvSpPr>
          <p:cNvPr id="9" name="TextBox 40"/>
          <p:cNvSpPr txBox="1"/>
          <p:nvPr/>
        </p:nvSpPr>
        <p:spPr>
          <a:xfrm>
            <a:off x="1039160" y="5024764"/>
            <a:ext cx="30602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dirty="0">
              <a:solidFill>
                <a:schemeClr val="bg1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14" name="Rectangle 17"/>
          <p:cNvSpPr/>
          <p:nvPr/>
        </p:nvSpPr>
        <p:spPr>
          <a:xfrm>
            <a:off x="251520" y="4986294"/>
            <a:ext cx="8640959" cy="1539049"/>
          </a:xfrm>
          <a:prstGeom prst="rect">
            <a:avLst/>
          </a:prstGeom>
          <a:solidFill>
            <a:srgbClr val="007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>
                <a:latin typeface="Source Sans Pro Light" charset="0"/>
              </a:rPr>
              <a:t> </a:t>
            </a:r>
          </a:p>
        </p:txBody>
      </p:sp>
      <p:sp>
        <p:nvSpPr>
          <p:cNvPr id="20" name="Rettangolo 19"/>
          <p:cNvSpPr/>
          <p:nvPr/>
        </p:nvSpPr>
        <p:spPr>
          <a:xfrm>
            <a:off x="1038062" y="5140349"/>
            <a:ext cx="7494378" cy="1301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Aft>
                <a:spcPct val="0"/>
              </a:spcAft>
              <a:buClrTx/>
            </a:pPr>
            <a:r>
              <a:rPr lang="it-IT" sz="2000" b="1" dirty="0">
                <a:solidFill>
                  <a:schemeClr val="bg1"/>
                </a:solidFill>
                <a:latin typeface="Candara" panose="020E0502030303020204" pitchFamily="34" charset="0"/>
              </a:rPr>
              <a:t>Circuito della Salute Più - Mare Termale Bolognese Tre Effe srl </a:t>
            </a:r>
            <a:br>
              <a:rPr lang="it-IT" sz="2000" b="1" dirty="0">
                <a:solidFill>
                  <a:schemeClr val="bg1"/>
                </a:solidFill>
                <a:latin typeface="Candara" panose="020E0502030303020204" pitchFamily="34" charset="0"/>
              </a:rPr>
            </a:br>
            <a:r>
              <a:rPr lang="it-IT" altLang="en-US" sz="2000" dirty="0">
                <a:solidFill>
                  <a:schemeClr val="bg1"/>
                </a:solidFill>
                <a:latin typeface="Candara" panose="020E0502030303020204" pitchFamily="34" charset="0"/>
              </a:rPr>
              <a:t>Via Irnerio 12/2  -  Bologna 40126</a:t>
            </a:r>
          </a:p>
          <a:p>
            <a:pPr algn="ctr">
              <a:lnSpc>
                <a:spcPct val="100000"/>
              </a:lnSpc>
              <a:spcAft>
                <a:spcPct val="0"/>
              </a:spcAft>
              <a:buClrTx/>
            </a:pPr>
            <a:r>
              <a:rPr lang="it-IT" altLang="en-US" sz="2000" dirty="0">
                <a:solidFill>
                  <a:schemeClr val="bg1"/>
                </a:solidFill>
                <a:latin typeface="Candara" panose="020E0502030303020204" pitchFamily="34" charset="0"/>
              </a:rPr>
              <a:t>Tel. </a:t>
            </a:r>
            <a:r>
              <a:rPr lang="it-IT" sz="2000" dirty="0">
                <a:solidFill>
                  <a:schemeClr val="bg1"/>
                </a:solidFill>
                <a:latin typeface="Candara" panose="020E0502030303020204" pitchFamily="34" charset="0"/>
              </a:rPr>
              <a:t>051 4210046</a:t>
            </a:r>
            <a:endParaRPr lang="it-IT" altLang="en-US" sz="2000" dirty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algn="ctr">
              <a:lnSpc>
                <a:spcPct val="93000"/>
              </a:lnSpc>
              <a:defRPr/>
            </a:pPr>
            <a:r>
              <a:rPr lang="it-IT" sz="2000" b="1" dirty="0">
                <a:solidFill>
                  <a:schemeClr val="bg1"/>
                </a:solidFill>
                <a:latin typeface="Candara" panose="020E0502030303020204" pitchFamily="34" charset="0"/>
              </a:rPr>
              <a:t>www.circuitodellasalute.it</a:t>
            </a:r>
            <a:endParaRPr lang="en-US" altLang="en-US" sz="2000" b="1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sp>
        <p:nvSpPr>
          <p:cNvPr id="21" name="Rettangolo 20"/>
          <p:cNvSpPr/>
          <p:nvPr/>
        </p:nvSpPr>
        <p:spPr>
          <a:xfrm>
            <a:off x="358165" y="1268760"/>
            <a:ext cx="8427671" cy="493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it-IT" altLang="en-US" sz="1400" b="1" dirty="0">
                <a:latin typeface="Candara" panose="020E0502030303020204" pitchFamily="34" charset="0"/>
              </a:rPr>
              <a:t> </a:t>
            </a:r>
            <a:r>
              <a:rPr lang="it-IT" sz="1400" b="1" dirty="0">
                <a:latin typeface="Candara" panose="020E0502030303020204" pitchFamily="34" charset="0"/>
              </a:rPr>
              <a:t>Il Circuito Mare Termale Bolognese - Circuito della Salute Più riserva agli associati </a:t>
            </a:r>
            <a:r>
              <a:rPr lang="it-IT" altLang="en-US" sz="1400" b="1" dirty="0">
                <a:latin typeface="Candara" panose="020E0502030303020204" pitchFamily="34" charset="0"/>
              </a:rPr>
              <a:t>Federmanager Bologna-Ferrara-Ravenna</a:t>
            </a:r>
            <a:r>
              <a:rPr lang="it-IT" sz="1400" b="1" dirty="0">
                <a:latin typeface="Candara" panose="020E0502030303020204" pitchFamily="34" charset="0"/>
              </a:rPr>
              <a:t> che esibiranno la tessera associativa:</a:t>
            </a:r>
          </a:p>
        </p:txBody>
      </p:sp>
      <p:sp>
        <p:nvSpPr>
          <p:cNvPr id="22" name="Rettangolo 21"/>
          <p:cNvSpPr/>
          <p:nvPr/>
        </p:nvSpPr>
        <p:spPr>
          <a:xfrm>
            <a:off x="251520" y="1844824"/>
            <a:ext cx="8640959" cy="3198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ctr">
              <a:lnSpc>
                <a:spcPct val="93000"/>
              </a:lnSpc>
              <a:buClr>
                <a:srgbClr val="000000"/>
              </a:buClr>
              <a:buSzPct val="100000"/>
              <a:buFontTx/>
              <a:buChar char="-"/>
              <a:defRPr/>
            </a:pPr>
            <a:r>
              <a:rPr lang="it-IT" sz="1700" dirty="0">
                <a:latin typeface="Candara" panose="020E0502030303020204" pitchFamily="34" charset="0"/>
              </a:rPr>
              <a:t>uno </a:t>
            </a:r>
            <a:r>
              <a:rPr lang="it-IT" sz="1700" b="1" dirty="0">
                <a:latin typeface="Candara" panose="020E0502030303020204" pitchFamily="34" charset="0"/>
              </a:rPr>
              <a:t>sconto del 10%</a:t>
            </a:r>
            <a:r>
              <a:rPr lang="it-IT" sz="1700" dirty="0">
                <a:latin typeface="Candara" panose="020E0502030303020204" pitchFamily="34" charset="0"/>
              </a:rPr>
              <a:t> sul listino relativamente alle prestazioni erogate in regime  privato di specialista, diagnostica per immagini, terapia fisica, riabilitazione, fitness e prestazioni termali</a:t>
            </a:r>
          </a:p>
          <a:p>
            <a:pPr marL="285750" indent="-285750" algn="ctr">
              <a:lnSpc>
                <a:spcPct val="93000"/>
              </a:lnSpc>
              <a:buClr>
                <a:srgbClr val="000000"/>
              </a:buClr>
              <a:buSzPct val="100000"/>
              <a:buFontTx/>
              <a:buChar char="-"/>
              <a:defRPr/>
            </a:pPr>
            <a:r>
              <a:rPr lang="it-IT" sz="1700" b="1" dirty="0">
                <a:latin typeface="Candara" panose="020E0502030303020204" pitchFamily="34" charset="0"/>
              </a:rPr>
              <a:t>tariffa ridotta </a:t>
            </a:r>
            <a:r>
              <a:rPr lang="it-IT" sz="1700" dirty="0">
                <a:latin typeface="Candara" panose="020E0502030303020204" pitchFamily="34" charset="0"/>
              </a:rPr>
              <a:t>per gli accessi all’Acqua Park della Salute Più, ad eccezione di domeniche e festivi</a:t>
            </a:r>
          </a:p>
          <a:p>
            <a:pPr algn="ctr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it-IT" sz="1700" dirty="0">
              <a:latin typeface="Candara" panose="020E0502030303020204" pitchFamily="34" charset="0"/>
            </a:endParaRPr>
          </a:p>
          <a:p>
            <a:r>
              <a:rPr lang="it-IT" sz="1600" b="0" i="0" u="none" strike="noStrike" baseline="0" dirty="0">
                <a:latin typeface="Candara" panose="020E0502030303020204" pitchFamily="34" charset="0"/>
              </a:rPr>
              <a:t>Sono esclusi dalla convenzione le prestazioni erogate in regime di accreditamento con il Servizio Sanitario Nazionale, tramite CUP o ANISAP; gli esami di laboratorio; la cosmetica termale; i prodotti gastronomici e tutti i pacchetti di cure e trattamenti per i quali non è previsto uno sconto aggiuntivo. </a:t>
            </a:r>
          </a:p>
          <a:p>
            <a:endParaRPr lang="it-IT" sz="1600" b="0" i="0" u="none" strike="noStrike" baseline="0" dirty="0">
              <a:latin typeface="Candara" panose="020E0502030303020204" pitchFamily="34" charset="0"/>
            </a:endParaRPr>
          </a:p>
          <a:p>
            <a:pPr algn="ctr">
              <a:lnSpc>
                <a:spcPct val="150000"/>
              </a:lnSpc>
              <a:spcAft>
                <a:spcPct val="0"/>
              </a:spcAft>
            </a:pPr>
            <a:r>
              <a:rPr lang="it-IT" altLang="en-US" b="1" dirty="0">
                <a:latin typeface="Candara" panose="020E0502030303020204" pitchFamily="34" charset="0"/>
              </a:rPr>
              <a:t>VALIDA FINO AL </a:t>
            </a:r>
            <a:r>
              <a:rPr lang="it-IT" altLang="en-US" b="1" dirty="0" smtClean="0">
                <a:latin typeface="Candara" panose="020E0502030303020204" pitchFamily="34" charset="0"/>
              </a:rPr>
              <a:t>31.12.2024</a:t>
            </a:r>
            <a:endParaRPr lang="it-IT" altLang="en-US" b="1" dirty="0">
              <a:latin typeface="Candara" panose="020E0502030303020204" pitchFamily="34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251520" y="4986294"/>
            <a:ext cx="504056" cy="153905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12"/>
          <p:cNvSpPr/>
          <p:nvPr/>
        </p:nvSpPr>
        <p:spPr>
          <a:xfrm rot="16200000">
            <a:off x="-242429" y="5229836"/>
            <a:ext cx="149195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en-US" sz="1600" b="1" dirty="0">
                <a:solidFill>
                  <a:schemeClr val="bg1">
                    <a:lumMod val="95000"/>
                  </a:schemeClr>
                </a:solidFill>
                <a:latin typeface="Candara" panose="020E0502030303020204" pitchFamily="34" charset="0"/>
              </a:rPr>
              <a:t>Salute</a:t>
            </a:r>
            <a:endParaRPr lang="it-IT" b="1" dirty="0">
              <a:solidFill>
                <a:schemeClr val="bg1">
                  <a:lumMod val="95000"/>
                </a:schemeClr>
              </a:solidFill>
              <a:latin typeface="Candara" panose="020E0502030303020204" pitchFamily="34" charset="0"/>
            </a:endParaRPr>
          </a:p>
        </p:txBody>
      </p:sp>
      <p:pic>
        <p:nvPicPr>
          <p:cNvPr id="17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1542" y="692696"/>
            <a:ext cx="2443163" cy="520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Immagin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2318" y="332656"/>
            <a:ext cx="2359364" cy="381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2765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26" y="0"/>
            <a:ext cx="9143999" cy="685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4624"/>
            <a:ext cx="1717101" cy="288244"/>
          </a:xfrm>
          <a:prstGeom prst="rect">
            <a:avLst/>
          </a:prstGeom>
        </p:spPr>
      </p:pic>
      <p:sp>
        <p:nvSpPr>
          <p:cNvPr id="9" name="TextBox 40"/>
          <p:cNvSpPr txBox="1"/>
          <p:nvPr/>
        </p:nvSpPr>
        <p:spPr>
          <a:xfrm>
            <a:off x="1039160" y="5024764"/>
            <a:ext cx="30602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dirty="0">
              <a:solidFill>
                <a:schemeClr val="bg1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14" name="Rectangle 17"/>
          <p:cNvSpPr/>
          <p:nvPr/>
        </p:nvSpPr>
        <p:spPr>
          <a:xfrm>
            <a:off x="245495" y="5004487"/>
            <a:ext cx="8640959" cy="1539049"/>
          </a:xfrm>
          <a:prstGeom prst="rect">
            <a:avLst/>
          </a:prstGeom>
          <a:solidFill>
            <a:srgbClr val="007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>
                <a:latin typeface="Source Sans Pro Light" charset="0"/>
              </a:rPr>
              <a:t> </a:t>
            </a:r>
          </a:p>
        </p:txBody>
      </p:sp>
      <p:sp>
        <p:nvSpPr>
          <p:cNvPr id="20" name="Rettangolo 19"/>
          <p:cNvSpPr/>
          <p:nvPr/>
        </p:nvSpPr>
        <p:spPr>
          <a:xfrm>
            <a:off x="755576" y="5209971"/>
            <a:ext cx="8130877" cy="994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Aft>
                <a:spcPct val="0"/>
              </a:spcAft>
              <a:buClrTx/>
            </a:pPr>
            <a:r>
              <a:rPr lang="it-IT" sz="2000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Centro servizi rieducatore sportivo s.r.l.</a:t>
            </a:r>
            <a:br>
              <a:rPr lang="it-IT" sz="2000" b="1" dirty="0" smtClean="0">
                <a:solidFill>
                  <a:schemeClr val="bg1"/>
                </a:solidFill>
                <a:latin typeface="Candara" panose="020E0502030303020204" pitchFamily="34" charset="0"/>
              </a:rPr>
            </a:br>
            <a:r>
              <a:rPr lang="it-IT" altLang="en-US" sz="2000" dirty="0" smtClean="0">
                <a:solidFill>
                  <a:schemeClr val="bg1"/>
                </a:solidFill>
                <a:latin typeface="Candara" panose="020E0502030303020204" pitchFamily="34" charset="0"/>
              </a:rPr>
              <a:t>Via Nasica 41/3  </a:t>
            </a:r>
            <a:r>
              <a:rPr lang="it-IT" altLang="en-US" sz="2000" dirty="0">
                <a:solidFill>
                  <a:schemeClr val="bg1"/>
                </a:solidFill>
                <a:latin typeface="Candara" panose="020E0502030303020204" pitchFamily="34" charset="0"/>
              </a:rPr>
              <a:t>-  </a:t>
            </a:r>
            <a:r>
              <a:rPr lang="it-IT" altLang="en-US" sz="2000" dirty="0" smtClean="0">
                <a:solidFill>
                  <a:schemeClr val="bg1"/>
                </a:solidFill>
                <a:latin typeface="Candara" panose="020E0502030303020204" pitchFamily="34" charset="0"/>
              </a:rPr>
              <a:t>Castenaso Tel</a:t>
            </a:r>
            <a:r>
              <a:rPr lang="it-IT" altLang="en-US" sz="2000" dirty="0">
                <a:solidFill>
                  <a:schemeClr val="bg1"/>
                </a:solidFill>
                <a:latin typeface="Candara" panose="020E0502030303020204" pitchFamily="34" charset="0"/>
              </a:rPr>
              <a:t>. </a:t>
            </a:r>
            <a:r>
              <a:rPr lang="it-IT" sz="2000" dirty="0">
                <a:solidFill>
                  <a:schemeClr val="bg1"/>
                </a:solidFill>
                <a:latin typeface="Candara" panose="020E0502030303020204" pitchFamily="34" charset="0"/>
              </a:rPr>
              <a:t>051 </a:t>
            </a:r>
            <a:r>
              <a:rPr lang="it-IT" sz="2000" dirty="0" smtClean="0">
                <a:solidFill>
                  <a:schemeClr val="bg1"/>
                </a:solidFill>
                <a:latin typeface="Candara" panose="020E0502030303020204" pitchFamily="34" charset="0"/>
              </a:rPr>
              <a:t>19932588</a:t>
            </a:r>
            <a:endParaRPr lang="it-IT" altLang="en-US" sz="2000" dirty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algn="ctr">
              <a:lnSpc>
                <a:spcPct val="93000"/>
              </a:lnSpc>
              <a:defRPr/>
            </a:pPr>
            <a:r>
              <a:rPr lang="it-IT" sz="2000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E-mail: info@rieducatoresportivo.it</a:t>
            </a:r>
            <a:endParaRPr lang="en-US" altLang="en-US" sz="2000" b="1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245495" y="1486606"/>
            <a:ext cx="8640959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0" i="0" u="none" strike="noStrike" baseline="0" dirty="0" smtClean="0">
                <a:latin typeface="Candara" panose="020E0502030303020204" pitchFamily="34" charset="0"/>
              </a:rPr>
              <a:t>Centro</a:t>
            </a:r>
            <a:r>
              <a:rPr lang="it-IT" sz="1600" b="0" i="0" u="none" strike="noStrike" dirty="0" smtClean="0">
                <a:latin typeface="Candara" panose="020E0502030303020204" pitchFamily="34" charset="0"/>
              </a:rPr>
              <a:t> Servizi Rieducatore Sportivo S.R.L. mette a disposizione dei dipendenti e degli associati di </a:t>
            </a:r>
            <a:r>
              <a:rPr lang="it-IT" sz="1600" dirty="0">
                <a:latin typeface="Candara" panose="020E0502030303020204" pitchFamily="34" charset="0"/>
              </a:rPr>
              <a:t>F</a:t>
            </a:r>
            <a:r>
              <a:rPr lang="it-IT" sz="1600" b="0" i="0" u="none" strike="noStrike" dirty="0" smtClean="0">
                <a:latin typeface="Candara" panose="020E0502030303020204" pitchFamily="34" charset="0"/>
              </a:rPr>
              <a:t>edermanager Bologna-Ferrara-Ravenna  uno sconto di  </a:t>
            </a:r>
            <a:r>
              <a:rPr lang="it-IT" sz="1600" b="1" i="0" u="none" strike="noStrike" dirty="0" smtClean="0">
                <a:latin typeface="Candara" panose="020E0502030303020204" pitchFamily="34" charset="0"/>
              </a:rPr>
              <a:t>5%   </a:t>
            </a:r>
            <a:r>
              <a:rPr lang="it-IT" sz="1600" b="0" i="0" u="none" strike="noStrike" dirty="0" smtClean="0">
                <a:latin typeface="Candara" panose="020E0502030303020204" pitchFamily="34" charset="0"/>
              </a:rPr>
              <a:t>su tutti i servizi offerti.</a:t>
            </a:r>
            <a:br>
              <a:rPr lang="it-IT" sz="1600" b="0" i="0" u="none" strike="noStrike" dirty="0" smtClean="0">
                <a:latin typeface="Candara" panose="020E0502030303020204" pitchFamily="34" charset="0"/>
              </a:rPr>
            </a:br>
            <a:r>
              <a:rPr lang="it-IT" sz="1600" b="0" i="0" u="none" strike="noStrike" dirty="0" smtClean="0">
                <a:latin typeface="Candara" panose="020E0502030303020204" pitchFamily="34" charset="0"/>
              </a:rPr>
              <a:t>                                                                 </a:t>
            </a:r>
            <a:r>
              <a:rPr lang="it-IT" sz="1600" b="1" i="0" u="none" strike="noStrike" dirty="0" smtClean="0">
                <a:latin typeface="Candara" panose="020E0502030303020204" pitchFamily="34" charset="0"/>
              </a:rPr>
              <a:t>Servizi offerti: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it-IT" sz="1600" b="1" dirty="0" smtClean="0">
                <a:latin typeface="Candara" panose="020E0502030303020204" pitchFamily="34" charset="0"/>
              </a:rPr>
              <a:t> Programmi  di </a:t>
            </a:r>
            <a:r>
              <a:rPr lang="it-IT" sz="1600" b="1" dirty="0" err="1" smtClean="0">
                <a:latin typeface="Candara" panose="020E0502030303020204" pitchFamily="34" charset="0"/>
              </a:rPr>
              <a:t>wellbeing</a:t>
            </a:r>
            <a:r>
              <a:rPr lang="it-IT" sz="1600" b="1" dirty="0" smtClean="0">
                <a:latin typeface="Candara" panose="020E0502030303020204" pitchFamily="34" charset="0"/>
              </a:rPr>
              <a:t> corporate e attività sportive.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it-IT" sz="1600" b="1" i="0" u="none" strike="noStrike" dirty="0" smtClean="0">
                <a:latin typeface="Candara" panose="020E0502030303020204" pitchFamily="34" charset="0"/>
              </a:rPr>
              <a:t> Consulenza nutrizionale e piani alimentari personalizzati.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it-IT" sz="1600" b="1" dirty="0">
                <a:latin typeface="Candara" panose="020E0502030303020204" pitchFamily="34" charset="0"/>
              </a:rPr>
              <a:t> </a:t>
            </a:r>
            <a:r>
              <a:rPr lang="it-IT" sz="1600" b="1" dirty="0" smtClean="0">
                <a:latin typeface="Candara" panose="020E0502030303020204" pitchFamily="34" charset="0"/>
              </a:rPr>
              <a:t>Trattamenti Posturali mirati ad una migliore ergonomia e benessere al lavoro.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it-IT" sz="1600" b="1" i="0" u="none" strike="noStrike" dirty="0" smtClean="0">
                <a:latin typeface="Candara" panose="020E0502030303020204" pitchFamily="34" charset="0"/>
              </a:rPr>
              <a:t> Servizi di </a:t>
            </a:r>
            <a:r>
              <a:rPr lang="it-IT" sz="1600" b="1" dirty="0" err="1" smtClean="0">
                <a:latin typeface="Candara" panose="020E0502030303020204" pitchFamily="34" charset="0"/>
              </a:rPr>
              <a:t>c</a:t>
            </a:r>
            <a:r>
              <a:rPr lang="it-IT" sz="1600" b="1" i="0" u="none" strike="noStrike" dirty="0" err="1" smtClean="0">
                <a:latin typeface="Candara" panose="020E0502030303020204" pitchFamily="34" charset="0"/>
              </a:rPr>
              <a:t>ounseling</a:t>
            </a:r>
            <a:r>
              <a:rPr lang="it-IT" sz="1600" b="1" i="0" u="none" strike="noStrike" dirty="0" smtClean="0">
                <a:latin typeface="Candara" panose="020E0502030303020204" pitchFamily="34" charset="0"/>
              </a:rPr>
              <a:t> </a:t>
            </a:r>
            <a:r>
              <a:rPr lang="it-IT" sz="1600" b="1" i="0" u="none" strike="noStrike" dirty="0" smtClean="0">
                <a:latin typeface="Candara" panose="020E0502030303020204" pitchFamily="34" charset="0"/>
              </a:rPr>
              <a:t>e supporto psicologico.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it-IT" sz="1600" b="1" i="0" u="none" strike="noStrike" dirty="0" smtClean="0">
                <a:latin typeface="Candara" panose="020E0502030303020204" pitchFamily="34" charset="0"/>
              </a:rPr>
              <a:t> Corsi di gestione dello stress e tecniche di rilassamento.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it-IT" sz="1600" b="1" dirty="0" smtClean="0">
                <a:latin typeface="Candara" panose="020E0502030303020204" pitchFamily="34" charset="0"/>
              </a:rPr>
              <a:t> Workshop di sviluppo personale e professionale.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it-IT" sz="1600" b="1" i="0" u="none" strike="noStrike" dirty="0" smtClean="0">
                <a:latin typeface="Candara" panose="020E0502030303020204" pitchFamily="34" charset="0"/>
              </a:rPr>
              <a:t> Attività di team building e miglioramento delle relazioni interpersonali.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it-IT" sz="1600" b="1" i="0" u="none" strike="noStrike" dirty="0" smtClean="0">
                <a:latin typeface="Candara" panose="020E0502030303020204" pitchFamily="34" charset="0"/>
              </a:rPr>
              <a:t> Servizi di </a:t>
            </a:r>
            <a:r>
              <a:rPr lang="it-IT" sz="1600" b="1" i="0" u="none" strike="noStrike" dirty="0" err="1" smtClean="0">
                <a:latin typeface="Candara" panose="020E0502030303020204" pitchFamily="34" charset="0"/>
              </a:rPr>
              <a:t>check</a:t>
            </a:r>
            <a:r>
              <a:rPr lang="it-IT" sz="1600" b="1" i="0" u="none" strike="noStrike" dirty="0" smtClean="0">
                <a:latin typeface="Candara" panose="020E0502030303020204" pitchFamily="34" charset="0"/>
              </a:rPr>
              <a:t> up e monitoraggio della postura e delle energie della persona e</a:t>
            </a:r>
            <a:br>
              <a:rPr lang="it-IT" sz="1600" b="1" i="0" u="none" strike="noStrike" dirty="0" smtClean="0">
                <a:latin typeface="Candara" panose="020E0502030303020204" pitchFamily="34" charset="0"/>
              </a:rPr>
            </a:br>
            <a:r>
              <a:rPr lang="it-IT" sz="1600" b="1" i="0" u="none" strike="noStrike" dirty="0" smtClean="0">
                <a:latin typeface="Candara" panose="020E0502030303020204" pitchFamily="34" charset="0"/>
              </a:rPr>
              <a:t> delle organizzazioni aderenti alla rete Federmanager;</a:t>
            </a:r>
            <a:br>
              <a:rPr lang="it-IT" sz="1600" b="1" i="0" u="none" strike="noStrike" dirty="0" smtClean="0">
                <a:latin typeface="Candara" panose="020E0502030303020204" pitchFamily="34" charset="0"/>
              </a:rPr>
            </a:br>
            <a:r>
              <a:rPr lang="it-IT" sz="1600" b="1" i="0" u="none" strike="noStrike" dirty="0" smtClean="0">
                <a:latin typeface="Candara" panose="020E0502030303020204" pitchFamily="34" charset="0"/>
              </a:rPr>
              <a:t>                                  </a:t>
            </a:r>
            <a:br>
              <a:rPr lang="it-IT" sz="1600" b="1" i="0" u="none" strike="noStrike" dirty="0" smtClean="0">
                <a:latin typeface="Candara" panose="020E0502030303020204" pitchFamily="34" charset="0"/>
              </a:rPr>
            </a:br>
            <a:r>
              <a:rPr lang="it-IT" sz="1600" b="1" i="0" u="none" strike="noStrike" dirty="0" smtClean="0">
                <a:latin typeface="Candara" panose="020E0502030303020204" pitchFamily="34" charset="0"/>
              </a:rPr>
              <a:t>                              </a:t>
            </a:r>
            <a:r>
              <a:rPr lang="it-IT" altLang="en-US" sz="1600" b="1" dirty="0" smtClean="0">
                <a:latin typeface="Candara" panose="020E0502030303020204" pitchFamily="34" charset="0"/>
              </a:rPr>
              <a:t>VALIDA </a:t>
            </a:r>
            <a:r>
              <a:rPr lang="it-IT" altLang="en-US" sz="1600" b="1" dirty="0">
                <a:latin typeface="Candara" panose="020E0502030303020204" pitchFamily="34" charset="0"/>
              </a:rPr>
              <a:t>FINO AL 31.12.2024</a:t>
            </a:r>
          </a:p>
          <a:p>
            <a:pPr lvl="2"/>
            <a:r>
              <a:rPr lang="it-IT" sz="1600" b="0" i="0" u="none" strike="noStrike" dirty="0" smtClean="0">
                <a:latin typeface="Candara" panose="020E0502030303020204" pitchFamily="34" charset="0"/>
              </a:rPr>
              <a:t/>
            </a:r>
            <a:br>
              <a:rPr lang="it-IT" sz="1600" b="0" i="0" u="none" strike="noStrike" dirty="0" smtClean="0">
                <a:latin typeface="Candara" panose="020E0502030303020204" pitchFamily="34" charset="0"/>
              </a:rPr>
            </a:br>
            <a:endParaRPr lang="it-IT" sz="1600" b="0" i="0" u="none" strike="noStrike" baseline="0" dirty="0">
              <a:latin typeface="Candara" panose="020E0502030303020204" pitchFamily="34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251520" y="4986294"/>
            <a:ext cx="504056" cy="153905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12"/>
          <p:cNvSpPr/>
          <p:nvPr/>
        </p:nvSpPr>
        <p:spPr>
          <a:xfrm rot="16200000">
            <a:off x="-242429" y="5229836"/>
            <a:ext cx="149195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en-US" sz="1600" b="1" dirty="0">
                <a:solidFill>
                  <a:schemeClr val="bg1">
                    <a:lumMod val="95000"/>
                  </a:schemeClr>
                </a:solidFill>
                <a:latin typeface="Candara" panose="020E0502030303020204" pitchFamily="34" charset="0"/>
              </a:rPr>
              <a:t>Salute</a:t>
            </a:r>
            <a:endParaRPr lang="it-IT" b="1" dirty="0">
              <a:solidFill>
                <a:schemeClr val="bg1">
                  <a:lumMod val="95000"/>
                </a:schemeClr>
              </a:solidFill>
              <a:latin typeface="Candara" panose="020E0502030303020204" pitchFamily="34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63888" y="275857"/>
            <a:ext cx="1728192" cy="1267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818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39" y="0"/>
            <a:ext cx="9143999" cy="685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4624"/>
            <a:ext cx="1717101" cy="288244"/>
          </a:xfrm>
          <a:prstGeom prst="rect">
            <a:avLst/>
          </a:prstGeom>
        </p:spPr>
      </p:pic>
      <p:sp>
        <p:nvSpPr>
          <p:cNvPr id="9" name="TextBox 40"/>
          <p:cNvSpPr txBox="1"/>
          <p:nvPr/>
        </p:nvSpPr>
        <p:spPr>
          <a:xfrm>
            <a:off x="1039160" y="5024764"/>
            <a:ext cx="30602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dirty="0">
              <a:solidFill>
                <a:schemeClr val="bg1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14" name="Rectangle 17"/>
          <p:cNvSpPr/>
          <p:nvPr/>
        </p:nvSpPr>
        <p:spPr>
          <a:xfrm>
            <a:off x="251520" y="4986294"/>
            <a:ext cx="8640959" cy="1539049"/>
          </a:xfrm>
          <a:prstGeom prst="rect">
            <a:avLst/>
          </a:prstGeom>
          <a:solidFill>
            <a:srgbClr val="007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>
                <a:latin typeface="Source Sans Pro Light" charset="0"/>
              </a:rPr>
              <a:t> </a:t>
            </a:r>
          </a:p>
        </p:txBody>
      </p:sp>
      <p:sp>
        <p:nvSpPr>
          <p:cNvPr id="20" name="Rettangolo 19"/>
          <p:cNvSpPr/>
          <p:nvPr/>
        </p:nvSpPr>
        <p:spPr>
          <a:xfrm>
            <a:off x="1038062" y="5140349"/>
            <a:ext cx="749437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Aft>
                <a:spcPct val="0"/>
              </a:spcAft>
              <a:buClrTx/>
            </a:pPr>
            <a:r>
              <a:rPr lang="it-IT" sz="2000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POLO SANITARIO SANTA TERESA DEL BAMBINO GESU’- Società a responsabilità limitata poliambulatorio</a:t>
            </a:r>
            <a:r>
              <a:rPr lang="it-IT" sz="2000" b="1" dirty="0">
                <a:solidFill>
                  <a:schemeClr val="bg1"/>
                </a:solidFill>
                <a:latin typeface="Candara" panose="020E0502030303020204" pitchFamily="34" charset="0"/>
              </a:rPr>
              <a:t/>
            </a:r>
            <a:br>
              <a:rPr lang="it-IT" sz="2000" b="1" dirty="0">
                <a:solidFill>
                  <a:schemeClr val="bg1"/>
                </a:solidFill>
                <a:latin typeface="Candara" panose="020E0502030303020204" pitchFamily="34" charset="0"/>
              </a:rPr>
            </a:br>
            <a:r>
              <a:rPr lang="it-IT" altLang="en-US" sz="2000" dirty="0">
                <a:solidFill>
                  <a:schemeClr val="bg1"/>
                </a:solidFill>
                <a:latin typeface="Candara" panose="020E0502030303020204" pitchFamily="34" charset="0"/>
              </a:rPr>
              <a:t>Via </a:t>
            </a:r>
            <a:r>
              <a:rPr lang="it-IT" altLang="en-US" sz="2000" dirty="0" smtClean="0">
                <a:solidFill>
                  <a:schemeClr val="bg1"/>
                </a:solidFill>
                <a:latin typeface="Candara" panose="020E0502030303020204" pitchFamily="34" charset="0"/>
              </a:rPr>
              <a:t>Don Angelo Lolli -20   Ravenna Tel</a:t>
            </a:r>
            <a:r>
              <a:rPr lang="it-IT" altLang="en-US" sz="2000" dirty="0">
                <a:solidFill>
                  <a:schemeClr val="bg1"/>
                </a:solidFill>
                <a:latin typeface="Candara" panose="020E0502030303020204" pitchFamily="34" charset="0"/>
              </a:rPr>
              <a:t>. </a:t>
            </a:r>
            <a:r>
              <a:rPr lang="it-IT" altLang="en-US" sz="2000" dirty="0" smtClean="0">
                <a:solidFill>
                  <a:schemeClr val="bg1"/>
                </a:solidFill>
                <a:latin typeface="Candara" panose="020E0502030303020204" pitchFamily="34" charset="0"/>
              </a:rPr>
              <a:t>0544/38513</a:t>
            </a:r>
            <a:endParaRPr lang="en-US" altLang="en-US" sz="2000" b="1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sp>
        <p:nvSpPr>
          <p:cNvPr id="21" name="Rettangolo 20"/>
          <p:cNvSpPr/>
          <p:nvPr/>
        </p:nvSpPr>
        <p:spPr>
          <a:xfrm>
            <a:off x="358165" y="1268760"/>
            <a:ext cx="8427671" cy="292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it-IT" altLang="en-US" sz="1400" b="1" dirty="0" smtClean="0">
                <a:latin typeface="Candara" panose="020E0502030303020204" pitchFamily="34" charset="0"/>
              </a:rPr>
              <a:t> </a:t>
            </a:r>
            <a:endParaRPr lang="it-IT" sz="1400" b="1" dirty="0">
              <a:latin typeface="Candara" panose="020E0502030303020204" pitchFamily="34" charset="0"/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251520" y="1844824"/>
            <a:ext cx="8640959" cy="2943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r>
              <a:rPr lang="it-IT" sz="1700" dirty="0" smtClean="0">
                <a:latin typeface="Candara" panose="020E0502030303020204" pitchFamily="34" charset="0"/>
              </a:rPr>
              <a:t/>
            </a:r>
            <a:br>
              <a:rPr lang="it-IT" sz="1700" dirty="0" smtClean="0">
                <a:latin typeface="Candara" panose="020E0502030303020204" pitchFamily="34" charset="0"/>
              </a:rPr>
            </a:br>
            <a:endParaRPr lang="it-IT" sz="1700" dirty="0" smtClean="0">
              <a:latin typeface="Candara" panose="020E0502030303020204" pitchFamily="34" charset="0"/>
            </a:endParaRPr>
          </a:p>
          <a:p>
            <a:pPr marL="285750" indent="-285750" algn="ctr">
              <a:lnSpc>
                <a:spcPct val="93000"/>
              </a:lnSpc>
              <a:buClr>
                <a:srgbClr val="000000"/>
              </a:buClr>
              <a:buSzPct val="100000"/>
              <a:buFontTx/>
              <a:buChar char="-"/>
              <a:defRPr/>
            </a:pPr>
            <a:r>
              <a:rPr lang="it-IT" sz="1700" dirty="0" smtClean="0">
                <a:latin typeface="Candara" panose="020E0502030303020204" pitchFamily="34" charset="0"/>
              </a:rPr>
              <a:t>uno </a:t>
            </a:r>
            <a:r>
              <a:rPr lang="it-IT" sz="1700" b="1" dirty="0">
                <a:latin typeface="Candara" panose="020E0502030303020204" pitchFamily="34" charset="0"/>
              </a:rPr>
              <a:t>sconto del 10%</a:t>
            </a:r>
            <a:r>
              <a:rPr lang="it-IT" sz="1700" dirty="0">
                <a:latin typeface="Candara" panose="020E0502030303020204" pitchFamily="34" charset="0"/>
              </a:rPr>
              <a:t> </a:t>
            </a:r>
            <a:r>
              <a:rPr lang="it-IT" sz="1700" dirty="0" smtClean="0">
                <a:latin typeface="Candara" panose="020E0502030303020204" pitchFamily="34" charset="0"/>
              </a:rPr>
              <a:t>di sconto su analisi di laboratorio</a:t>
            </a:r>
          </a:p>
          <a:p>
            <a:pPr marL="285750" indent="-285750" algn="ctr">
              <a:lnSpc>
                <a:spcPct val="93000"/>
              </a:lnSpc>
              <a:buClr>
                <a:srgbClr val="000000"/>
              </a:buClr>
              <a:buSzPct val="100000"/>
              <a:buFontTx/>
              <a:buChar char="-"/>
              <a:defRPr/>
            </a:pPr>
            <a:r>
              <a:rPr lang="it-IT" sz="1700" dirty="0" smtClean="0">
                <a:latin typeface="Candara" panose="020E0502030303020204" pitchFamily="34" charset="0"/>
              </a:rPr>
              <a:t>10% di sconto su prestazioni fisioterapiche (escludo pacchetti già scontati)</a:t>
            </a:r>
          </a:p>
          <a:p>
            <a:pPr marL="285750" indent="-285750" algn="ctr">
              <a:lnSpc>
                <a:spcPct val="93000"/>
              </a:lnSpc>
              <a:buClr>
                <a:srgbClr val="000000"/>
              </a:buClr>
              <a:buSzPct val="100000"/>
              <a:buFontTx/>
              <a:buChar char="-"/>
              <a:defRPr/>
            </a:pPr>
            <a:r>
              <a:rPr lang="it-IT" sz="1700" dirty="0" smtClean="0">
                <a:latin typeface="Candara" panose="020E0502030303020204" pitchFamily="34" charset="0"/>
              </a:rPr>
              <a:t>Possibili Tariffe speciali per alcune specialità (Cardiologia, Otorinolaringoiatria ed Oculistica)</a:t>
            </a:r>
          </a:p>
          <a:p>
            <a:pPr algn="ctr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r>
              <a:rPr lang="it-IT" sz="1700" dirty="0" smtClean="0">
                <a:latin typeface="Candara" panose="020E0502030303020204" pitchFamily="34" charset="0"/>
              </a:rPr>
              <a:t>La Persona legale rappresentante Dr. Luciano Di </a:t>
            </a:r>
            <a:r>
              <a:rPr lang="it-IT" sz="1700" dirty="0" err="1" smtClean="0">
                <a:latin typeface="Candara" panose="020E0502030303020204" pitchFamily="34" charset="0"/>
              </a:rPr>
              <a:t>Buò</a:t>
            </a:r>
            <a:r>
              <a:rPr lang="it-IT" sz="1700" smtClean="0">
                <a:latin typeface="Candara" panose="020E0502030303020204" pitchFamily="34" charset="0"/>
              </a:rPr>
              <a:t>.</a:t>
            </a:r>
            <a:r>
              <a:rPr lang="it-IT" sz="1700" dirty="0" smtClean="0">
                <a:latin typeface="Candara" panose="020E0502030303020204" pitchFamily="34" charset="0"/>
              </a:rPr>
              <a:t/>
            </a:r>
            <a:br>
              <a:rPr lang="it-IT" sz="1700" dirty="0" smtClean="0">
                <a:latin typeface="Candara" panose="020E0502030303020204" pitchFamily="34" charset="0"/>
              </a:rPr>
            </a:br>
            <a:r>
              <a:rPr lang="it-IT" sz="1700" dirty="0" smtClean="0">
                <a:latin typeface="Candara" panose="020E0502030303020204" pitchFamily="34" charset="0"/>
              </a:rPr>
              <a:t/>
            </a:r>
            <a:br>
              <a:rPr lang="it-IT" sz="1700" dirty="0" smtClean="0">
                <a:latin typeface="Candara" panose="020E0502030303020204" pitchFamily="34" charset="0"/>
              </a:rPr>
            </a:br>
            <a:endParaRPr lang="it-IT" sz="1700" dirty="0">
              <a:latin typeface="Candara" panose="020E0502030303020204" pitchFamily="34" charset="0"/>
            </a:endParaRPr>
          </a:p>
          <a:p>
            <a:endParaRPr lang="it-IT" sz="1600" b="0" i="0" u="none" strike="noStrike" baseline="0" dirty="0">
              <a:latin typeface="Candara" panose="020E0502030303020204" pitchFamily="34" charset="0"/>
            </a:endParaRPr>
          </a:p>
          <a:p>
            <a:pPr algn="ctr">
              <a:lnSpc>
                <a:spcPct val="150000"/>
              </a:lnSpc>
              <a:spcAft>
                <a:spcPct val="0"/>
              </a:spcAft>
            </a:pPr>
            <a:r>
              <a:rPr lang="it-IT" altLang="en-US" b="1" dirty="0" smtClean="0">
                <a:latin typeface="Candara" panose="020E0502030303020204" pitchFamily="34" charset="0"/>
              </a:rPr>
              <a:t>VALIDA </a:t>
            </a:r>
            <a:r>
              <a:rPr lang="it-IT" altLang="en-US" b="1" dirty="0">
                <a:latin typeface="Candara" panose="020E0502030303020204" pitchFamily="34" charset="0"/>
              </a:rPr>
              <a:t>FINO AL </a:t>
            </a:r>
            <a:r>
              <a:rPr lang="it-IT" altLang="en-US" b="1" dirty="0" smtClean="0">
                <a:latin typeface="Candara" panose="020E0502030303020204" pitchFamily="34" charset="0"/>
              </a:rPr>
              <a:t>31.12.2024</a:t>
            </a:r>
            <a:endParaRPr lang="it-IT" altLang="en-US" b="1" dirty="0">
              <a:latin typeface="Candara" panose="020E0502030303020204" pitchFamily="34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251520" y="4986294"/>
            <a:ext cx="504056" cy="153905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12"/>
          <p:cNvSpPr/>
          <p:nvPr/>
        </p:nvSpPr>
        <p:spPr>
          <a:xfrm rot="16200000">
            <a:off x="-242429" y="5229836"/>
            <a:ext cx="149195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en-US" sz="1600" b="1" dirty="0">
                <a:solidFill>
                  <a:schemeClr val="bg1">
                    <a:lumMod val="95000"/>
                  </a:schemeClr>
                </a:solidFill>
                <a:latin typeface="Candara" panose="020E0502030303020204" pitchFamily="34" charset="0"/>
              </a:rPr>
              <a:t>Salute</a:t>
            </a:r>
            <a:endParaRPr lang="it-IT" b="1" dirty="0">
              <a:solidFill>
                <a:schemeClr val="bg1">
                  <a:lumMod val="95000"/>
                </a:schemeClr>
              </a:solidFill>
              <a:latin typeface="Candara" panose="020E0502030303020204" pitchFamily="34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63888" y="620503"/>
            <a:ext cx="1629914" cy="1082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628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4624"/>
            <a:ext cx="1717101" cy="288244"/>
          </a:xfrm>
          <a:prstGeom prst="rect">
            <a:avLst/>
          </a:prstGeom>
        </p:spPr>
      </p:pic>
      <p:sp>
        <p:nvSpPr>
          <p:cNvPr id="9" name="TextBox 40"/>
          <p:cNvSpPr txBox="1"/>
          <p:nvPr/>
        </p:nvSpPr>
        <p:spPr>
          <a:xfrm>
            <a:off x="1039160" y="5024764"/>
            <a:ext cx="30602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dirty="0">
              <a:solidFill>
                <a:schemeClr val="bg1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14" name="Rectangle 17"/>
          <p:cNvSpPr/>
          <p:nvPr/>
        </p:nvSpPr>
        <p:spPr>
          <a:xfrm>
            <a:off x="251520" y="4986295"/>
            <a:ext cx="8640959" cy="1539049"/>
          </a:xfrm>
          <a:prstGeom prst="rect">
            <a:avLst/>
          </a:prstGeom>
          <a:solidFill>
            <a:srgbClr val="007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>
                <a:latin typeface="Source Sans Pro Light" charset="0"/>
              </a:rPr>
              <a:t> </a:t>
            </a:r>
          </a:p>
        </p:txBody>
      </p:sp>
      <p:sp>
        <p:nvSpPr>
          <p:cNvPr id="20" name="Rettangolo 19"/>
          <p:cNvSpPr/>
          <p:nvPr/>
        </p:nvSpPr>
        <p:spPr>
          <a:xfrm>
            <a:off x="824811" y="5129897"/>
            <a:ext cx="749437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ct val="0"/>
              </a:spcAft>
            </a:pPr>
            <a:endParaRPr lang="it-IT" altLang="en-US" sz="2000" b="1" dirty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algn="ctr">
              <a:lnSpc>
                <a:spcPct val="100000"/>
              </a:lnSpc>
              <a:spcAft>
                <a:spcPct val="0"/>
              </a:spcAft>
              <a:buClrTx/>
            </a:pPr>
            <a:r>
              <a:rPr lang="it-IT" altLang="en-US" sz="2000" b="1" dirty="0">
                <a:solidFill>
                  <a:schemeClr val="bg1"/>
                </a:solidFill>
                <a:latin typeface="Candara" panose="020E0502030303020204" pitchFamily="34" charset="0"/>
              </a:rPr>
              <a:t>AEROPORTO GUGLIELMO MARCONI DI BOLOGNA</a:t>
            </a:r>
          </a:p>
          <a:p>
            <a:pPr algn="ctr">
              <a:lnSpc>
                <a:spcPct val="100000"/>
              </a:lnSpc>
              <a:spcAft>
                <a:spcPct val="0"/>
              </a:spcAft>
              <a:buClrTx/>
            </a:pPr>
            <a:r>
              <a:rPr lang="it-IT" altLang="en-US" sz="2000" b="1" dirty="0">
                <a:solidFill>
                  <a:schemeClr val="bg1"/>
                </a:solidFill>
                <a:latin typeface="Candara" panose="020E0502030303020204" pitchFamily="34" charset="0"/>
              </a:rPr>
              <a:t>www.bologna-airport.it</a:t>
            </a:r>
            <a:endParaRPr lang="it-IT" altLang="en-US" sz="2000" b="1" dirty="0">
              <a:solidFill>
                <a:schemeClr val="bg1"/>
              </a:solidFill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251520" y="1483298"/>
            <a:ext cx="8640959" cy="3377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ct val="0"/>
              </a:spcAft>
            </a:pPr>
            <a:r>
              <a:rPr lang="it-IT" altLang="en-US" dirty="0">
                <a:latin typeface="Candara" panose="020E0502030303020204" pitchFamily="34" charset="0"/>
              </a:rPr>
              <a:t>Convenzione per l’utilizzo dei Servizi Aeroportuali (MARCONI BUSINESS LOUNGE, YOUFIRST, PARCHEGGI) e Biglietteria Aerea on line.</a:t>
            </a:r>
          </a:p>
          <a:p>
            <a:pPr algn="ctr">
              <a:spcAft>
                <a:spcPct val="0"/>
              </a:spcAft>
            </a:pPr>
            <a:r>
              <a:rPr lang="it-IT" altLang="en-US" b="1" dirty="0">
                <a:latin typeface="Candara" panose="020E0502030303020204" pitchFamily="34" charset="0"/>
              </a:rPr>
              <a:t/>
            </a:r>
            <a:br>
              <a:rPr lang="it-IT" altLang="en-US" b="1" dirty="0">
                <a:latin typeface="Candara" panose="020E0502030303020204" pitchFamily="34" charset="0"/>
              </a:rPr>
            </a:br>
            <a:endParaRPr lang="it-IT" altLang="en-US" b="1" dirty="0">
              <a:latin typeface="Candara" panose="020E0502030303020204" pitchFamily="34" charset="0"/>
            </a:endParaRPr>
          </a:p>
          <a:p>
            <a:pPr algn="ctr">
              <a:spcAft>
                <a:spcPct val="0"/>
              </a:spcAft>
            </a:pPr>
            <a:r>
              <a:rPr lang="it-IT" altLang="en-US" dirty="0">
                <a:latin typeface="Candara" panose="020E0502030303020204" pitchFamily="34" charset="0"/>
              </a:rPr>
              <a:t>Sono previsti </a:t>
            </a:r>
            <a:r>
              <a:rPr lang="it-IT" altLang="en-US" b="1" dirty="0">
                <a:latin typeface="Candara" panose="020E0502030303020204" pitchFamily="34" charset="0"/>
              </a:rPr>
              <a:t>sconti fino al 50% per i parcheggi in aeroporto.</a:t>
            </a:r>
            <a:br>
              <a:rPr lang="it-IT" altLang="en-US" b="1" dirty="0">
                <a:latin typeface="Candara" panose="020E0502030303020204" pitchFamily="34" charset="0"/>
              </a:rPr>
            </a:br>
            <a:endParaRPr lang="it-IT" altLang="en-US" b="1" dirty="0">
              <a:latin typeface="Candara" panose="020E0502030303020204" pitchFamily="34" charset="0"/>
            </a:endParaRPr>
          </a:p>
          <a:p>
            <a:pPr algn="ctr">
              <a:spcAft>
                <a:spcPct val="0"/>
              </a:spcAft>
            </a:pPr>
            <a:endParaRPr lang="it-IT" altLang="en-US" b="1" dirty="0">
              <a:latin typeface="Candara" panose="020E0502030303020204" pitchFamily="34" charset="0"/>
            </a:endParaRPr>
          </a:p>
          <a:p>
            <a:pPr algn="ctr">
              <a:spcAft>
                <a:spcPct val="0"/>
              </a:spcAft>
            </a:pPr>
            <a:endParaRPr lang="it-IT" altLang="en-US" dirty="0">
              <a:latin typeface="Candara" panose="020E0502030303020204" pitchFamily="34" charset="0"/>
            </a:endParaRPr>
          </a:p>
          <a:p>
            <a:pPr algn="ctr">
              <a:spcAft>
                <a:spcPct val="0"/>
              </a:spcAft>
            </a:pPr>
            <a:r>
              <a:rPr lang="it-IT" altLang="en-US" sz="1600" dirty="0">
                <a:latin typeface="Candara" panose="020E0502030303020204" pitchFamily="34" charset="0"/>
              </a:rPr>
              <a:t>Per conoscere i dettagli dei servizi in convenzione e degli sconti, scrivi a segreteria@federmanagerbo.it</a:t>
            </a:r>
          </a:p>
          <a:p>
            <a:pPr algn="ctr">
              <a:spcAft>
                <a:spcPct val="0"/>
              </a:spcAft>
            </a:pPr>
            <a:endParaRPr lang="it-IT" altLang="en-US" dirty="0">
              <a:latin typeface="Candara" panose="020E0502030303020204" pitchFamily="34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altLang="en-US" b="1" dirty="0">
                <a:latin typeface="Candara" panose="020E0502030303020204" pitchFamily="34" charset="0"/>
              </a:rPr>
              <a:t>VALIDA FINO AL </a:t>
            </a:r>
            <a:r>
              <a:rPr lang="it-IT" altLang="en-US" b="1" dirty="0" smtClean="0">
                <a:latin typeface="Candara" panose="020E0502030303020204" pitchFamily="34" charset="0"/>
              </a:rPr>
              <a:t>31.12.2024</a:t>
            </a:r>
            <a:endParaRPr lang="it-IT" altLang="en-US" b="1" dirty="0">
              <a:latin typeface="Candara" panose="020E0502030303020204" pitchFamily="34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251520" y="4986294"/>
            <a:ext cx="504056" cy="153905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12"/>
          <p:cNvSpPr/>
          <p:nvPr/>
        </p:nvSpPr>
        <p:spPr>
          <a:xfrm rot="16200000">
            <a:off x="-102726" y="5399071"/>
            <a:ext cx="12125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en-US" sz="1600" b="1" dirty="0">
                <a:solidFill>
                  <a:schemeClr val="bg1">
                    <a:lumMod val="95000"/>
                  </a:schemeClr>
                </a:solidFill>
                <a:latin typeface="Candara" panose="020E0502030303020204" pitchFamily="34" charset="0"/>
              </a:rPr>
              <a:t>Trasporti</a:t>
            </a:r>
          </a:p>
          <a:p>
            <a:r>
              <a:rPr lang="it-IT" altLang="en-US" sz="1600" b="1" dirty="0">
                <a:solidFill>
                  <a:schemeClr val="bg1">
                    <a:lumMod val="95000"/>
                  </a:schemeClr>
                </a:solidFill>
                <a:latin typeface="Candara" panose="020E0502030303020204" pitchFamily="34" charset="0"/>
              </a:rPr>
              <a:t>e viaggi</a:t>
            </a:r>
            <a:endParaRPr lang="it-IT" b="1" dirty="0">
              <a:solidFill>
                <a:schemeClr val="bg1">
                  <a:lumMod val="95000"/>
                </a:schemeClr>
              </a:solidFill>
              <a:latin typeface="Candara" panose="020E0502030303020204" pitchFamily="34" charset="0"/>
            </a:endParaRPr>
          </a:p>
        </p:txBody>
      </p:sp>
      <p:pic>
        <p:nvPicPr>
          <p:cNvPr id="11" name="Immagin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1843" y="404876"/>
            <a:ext cx="2500312" cy="76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1885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4624"/>
            <a:ext cx="1717101" cy="288244"/>
          </a:xfrm>
          <a:prstGeom prst="rect">
            <a:avLst/>
          </a:prstGeom>
        </p:spPr>
      </p:pic>
      <p:sp>
        <p:nvSpPr>
          <p:cNvPr id="9" name="TextBox 40"/>
          <p:cNvSpPr txBox="1"/>
          <p:nvPr/>
        </p:nvSpPr>
        <p:spPr>
          <a:xfrm>
            <a:off x="1039160" y="5024764"/>
            <a:ext cx="30602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dirty="0">
              <a:solidFill>
                <a:schemeClr val="bg1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14" name="Rectangle 17"/>
          <p:cNvSpPr/>
          <p:nvPr/>
        </p:nvSpPr>
        <p:spPr>
          <a:xfrm>
            <a:off x="279290" y="4986294"/>
            <a:ext cx="8640959" cy="1539049"/>
          </a:xfrm>
          <a:prstGeom prst="rect">
            <a:avLst/>
          </a:prstGeom>
          <a:solidFill>
            <a:srgbClr val="007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>
                <a:latin typeface="Source Sans Pro Light" charset="0"/>
              </a:rPr>
              <a:t> </a:t>
            </a:r>
          </a:p>
        </p:txBody>
      </p:sp>
      <p:sp>
        <p:nvSpPr>
          <p:cNvPr id="20" name="Rettangolo 19"/>
          <p:cNvSpPr/>
          <p:nvPr/>
        </p:nvSpPr>
        <p:spPr>
          <a:xfrm>
            <a:off x="1007096" y="5319162"/>
            <a:ext cx="77413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ct val="0"/>
              </a:spcAft>
            </a:pPr>
            <a:r>
              <a:rPr lang="it-IT" altLang="en-US" sz="2000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GRUPPO MORINI- Via Emilia 295,  40068 S. Lazzaro di Savena(BO)</a:t>
            </a:r>
            <a:br>
              <a:rPr lang="it-IT" altLang="en-US" sz="2000" b="1" dirty="0" smtClean="0">
                <a:solidFill>
                  <a:schemeClr val="bg1"/>
                </a:solidFill>
                <a:latin typeface="Candara" panose="020E0502030303020204" pitchFamily="34" charset="0"/>
              </a:rPr>
            </a:br>
            <a:r>
              <a:rPr lang="it-IT" altLang="en-US" sz="2000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Tel. 051 49 92 522;</a:t>
            </a:r>
            <a:endParaRPr lang="it-IT" altLang="en-US" sz="2000" b="1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251520" y="1589468"/>
            <a:ext cx="8640959" cy="313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ct val="0"/>
              </a:spcAft>
            </a:pPr>
            <a:r>
              <a:rPr lang="it-IT" altLang="en-US" dirty="0" smtClean="0">
                <a:latin typeface="Candara" panose="020E0502030303020204" pitchFamily="34" charset="0"/>
              </a:rPr>
              <a:t/>
            </a:r>
            <a:br>
              <a:rPr lang="it-IT" altLang="en-US" dirty="0" smtClean="0">
                <a:latin typeface="Candara" panose="020E0502030303020204" pitchFamily="34" charset="0"/>
              </a:rPr>
            </a:br>
            <a:r>
              <a:rPr lang="it-IT" altLang="en-US" dirty="0" smtClean="0">
                <a:latin typeface="Candara" panose="020E0502030303020204" pitchFamily="34" charset="0"/>
              </a:rPr>
              <a:t>Convenzione speciale per comprare/noleggiare l’auto (</a:t>
            </a:r>
            <a:r>
              <a:rPr lang="it-IT" altLang="en-US" i="1" dirty="0" smtClean="0">
                <a:latin typeface="Candara" panose="020E0502030303020204" pitchFamily="34" charset="0"/>
              </a:rPr>
              <a:t>Toyota, Lexus, Nissan e Honda</a:t>
            </a:r>
            <a:r>
              <a:rPr lang="it-IT" altLang="en-US" dirty="0" smtClean="0">
                <a:latin typeface="Candara" panose="020E0502030303020204" pitchFamily="34" charset="0"/>
              </a:rPr>
              <a:t>)  per gli associati e ai parenti diretti.</a:t>
            </a:r>
            <a:endParaRPr lang="it-IT" altLang="en-US" dirty="0">
              <a:latin typeface="Candara" panose="020E0502030303020204" pitchFamily="34" charset="0"/>
            </a:endParaRPr>
          </a:p>
          <a:p>
            <a:pPr algn="ctr">
              <a:spcAft>
                <a:spcPct val="0"/>
              </a:spcAft>
            </a:pPr>
            <a:endParaRPr lang="it-IT" altLang="en-US" b="1" dirty="0">
              <a:latin typeface="Candara" panose="020E0502030303020204" pitchFamily="34" charset="0"/>
            </a:endParaRPr>
          </a:p>
          <a:p>
            <a:pPr algn="ctr">
              <a:spcAft>
                <a:spcPct val="0"/>
              </a:spcAft>
            </a:pPr>
            <a:r>
              <a:rPr lang="it-IT" altLang="en-US" dirty="0">
                <a:latin typeface="Candara" panose="020E0502030303020204" pitchFamily="34" charset="0"/>
              </a:rPr>
              <a:t>Sono previsti </a:t>
            </a:r>
            <a:r>
              <a:rPr lang="it-IT" altLang="en-US" b="1" dirty="0">
                <a:latin typeface="Candara" panose="020E0502030303020204" pitchFamily="34" charset="0"/>
              </a:rPr>
              <a:t>sconti </a:t>
            </a:r>
            <a:r>
              <a:rPr lang="it-IT" altLang="en-US" b="1" dirty="0" smtClean="0">
                <a:latin typeface="Candara" panose="020E0502030303020204" pitchFamily="34" charset="0"/>
              </a:rPr>
              <a:t>dal 12 % </a:t>
            </a:r>
            <a:r>
              <a:rPr lang="it-IT" altLang="en-US" b="1" dirty="0">
                <a:latin typeface="Candara" panose="020E0502030303020204" pitchFamily="34" charset="0"/>
              </a:rPr>
              <a:t>al </a:t>
            </a:r>
            <a:r>
              <a:rPr lang="it-IT" altLang="en-US" b="1" dirty="0" smtClean="0">
                <a:latin typeface="Candara" panose="020E0502030303020204" pitchFamily="34" charset="0"/>
              </a:rPr>
              <a:t>20% </a:t>
            </a:r>
            <a:r>
              <a:rPr lang="it-IT" altLang="en-US" b="1" dirty="0">
                <a:latin typeface="Candara" panose="020E0502030303020204" pitchFamily="34" charset="0"/>
              </a:rPr>
              <a:t>per </a:t>
            </a:r>
            <a:r>
              <a:rPr lang="it-IT" altLang="en-US" b="1" dirty="0" smtClean="0">
                <a:latin typeface="Candara" panose="020E0502030303020204" pitchFamily="34" charset="0"/>
              </a:rPr>
              <a:t>l’auto.</a:t>
            </a:r>
            <a:r>
              <a:rPr lang="it-IT" altLang="en-US" b="1" dirty="0">
                <a:latin typeface="Candara" panose="020E0502030303020204" pitchFamily="34" charset="0"/>
              </a:rPr>
              <a:t/>
            </a:r>
            <a:br>
              <a:rPr lang="it-IT" altLang="en-US" b="1" dirty="0">
                <a:latin typeface="Candara" panose="020E0502030303020204" pitchFamily="34" charset="0"/>
              </a:rPr>
            </a:br>
            <a:endParaRPr lang="it-IT" altLang="en-US" dirty="0">
              <a:latin typeface="Candara" panose="020E0502030303020204" pitchFamily="34" charset="0"/>
            </a:endParaRPr>
          </a:p>
          <a:p>
            <a:pPr algn="ctr">
              <a:spcAft>
                <a:spcPct val="0"/>
              </a:spcAft>
            </a:pPr>
            <a:r>
              <a:rPr lang="it-IT" altLang="en-US" sz="1600" dirty="0" smtClean="0">
                <a:latin typeface="Candara" panose="020E0502030303020204" pitchFamily="34" charset="0"/>
              </a:rPr>
              <a:t/>
            </a:r>
            <a:br>
              <a:rPr lang="it-IT" altLang="en-US" sz="1600" dirty="0" smtClean="0">
                <a:latin typeface="Candara" panose="020E0502030303020204" pitchFamily="34" charset="0"/>
              </a:rPr>
            </a:br>
            <a:r>
              <a:rPr lang="it-IT" altLang="en-US" sz="1600" dirty="0" smtClean="0">
                <a:latin typeface="Candara" panose="020E0502030303020204" pitchFamily="34" charset="0"/>
              </a:rPr>
              <a:t>Per </a:t>
            </a:r>
            <a:r>
              <a:rPr lang="it-IT" altLang="en-US" sz="1600" dirty="0">
                <a:latin typeface="Candara" panose="020E0502030303020204" pitchFamily="34" charset="0"/>
              </a:rPr>
              <a:t>conoscere i dettagli dei servizi in convenzione e degli sconti, scrivi a </a:t>
            </a:r>
            <a:r>
              <a:rPr lang="it-IT" altLang="en-US" sz="1600" u="sng" dirty="0">
                <a:latin typeface="Candara" panose="020E0502030303020204" pitchFamily="34" charset="0"/>
              </a:rPr>
              <a:t>segreteria@federmanagerbo.it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altLang="en-US" b="1" dirty="0" smtClean="0">
                <a:latin typeface="Candara" panose="020E0502030303020204" pitchFamily="34" charset="0"/>
              </a:rPr>
              <a:t/>
            </a:r>
            <a:br>
              <a:rPr lang="it-IT" altLang="en-US" b="1" dirty="0" smtClean="0">
                <a:latin typeface="Candara" panose="020E0502030303020204" pitchFamily="34" charset="0"/>
              </a:rPr>
            </a:br>
            <a:r>
              <a:rPr lang="it-IT" altLang="en-US" b="1" dirty="0" smtClean="0">
                <a:latin typeface="Candara" panose="020E0502030303020204" pitchFamily="34" charset="0"/>
              </a:rPr>
              <a:t>VALIDA </a:t>
            </a:r>
            <a:r>
              <a:rPr lang="it-IT" altLang="en-US" b="1" dirty="0">
                <a:latin typeface="Candara" panose="020E0502030303020204" pitchFamily="34" charset="0"/>
              </a:rPr>
              <a:t>FINO AL </a:t>
            </a:r>
            <a:r>
              <a:rPr lang="it-IT" altLang="en-US" b="1" dirty="0" smtClean="0">
                <a:latin typeface="Candara" panose="020E0502030303020204" pitchFamily="34" charset="0"/>
              </a:rPr>
              <a:t>31.12.2024</a:t>
            </a:r>
            <a:endParaRPr lang="it-IT" altLang="en-US" b="1" dirty="0">
              <a:latin typeface="Candara" panose="020E0502030303020204" pitchFamily="34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251520" y="4986294"/>
            <a:ext cx="504056" cy="153905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12"/>
          <p:cNvSpPr/>
          <p:nvPr/>
        </p:nvSpPr>
        <p:spPr>
          <a:xfrm rot="16200000">
            <a:off x="-102726" y="5399071"/>
            <a:ext cx="12125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en-US" sz="1600" b="1" dirty="0">
                <a:solidFill>
                  <a:schemeClr val="bg1">
                    <a:lumMod val="95000"/>
                  </a:schemeClr>
                </a:solidFill>
                <a:latin typeface="Candara" panose="020E0502030303020204" pitchFamily="34" charset="0"/>
              </a:rPr>
              <a:t>Trasporti</a:t>
            </a:r>
          </a:p>
          <a:p>
            <a:r>
              <a:rPr lang="it-IT" altLang="en-US" sz="1600" b="1" dirty="0">
                <a:solidFill>
                  <a:schemeClr val="bg1">
                    <a:lumMod val="95000"/>
                  </a:schemeClr>
                </a:solidFill>
                <a:latin typeface="Candara" panose="020E0502030303020204" pitchFamily="34" charset="0"/>
              </a:rPr>
              <a:t>e viaggi</a:t>
            </a:r>
            <a:endParaRPr lang="it-IT" b="1" dirty="0">
              <a:solidFill>
                <a:schemeClr val="bg1">
                  <a:lumMod val="95000"/>
                </a:schemeClr>
              </a:solidFill>
              <a:latin typeface="Candara" panose="020E0502030303020204" pitchFamily="34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0316" y="317254"/>
            <a:ext cx="4215900" cy="1311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308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27384"/>
            <a:ext cx="9143999" cy="685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4624"/>
            <a:ext cx="1717101" cy="288244"/>
          </a:xfrm>
          <a:prstGeom prst="rect">
            <a:avLst/>
          </a:prstGeom>
        </p:spPr>
      </p:pic>
      <p:sp>
        <p:nvSpPr>
          <p:cNvPr id="9" name="TextBox 40"/>
          <p:cNvSpPr txBox="1"/>
          <p:nvPr/>
        </p:nvSpPr>
        <p:spPr>
          <a:xfrm>
            <a:off x="1039160" y="5024764"/>
            <a:ext cx="30602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dirty="0">
              <a:solidFill>
                <a:schemeClr val="bg1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14" name="Rectangle 17"/>
          <p:cNvSpPr/>
          <p:nvPr/>
        </p:nvSpPr>
        <p:spPr>
          <a:xfrm>
            <a:off x="251520" y="4986295"/>
            <a:ext cx="8640959" cy="1539049"/>
          </a:xfrm>
          <a:prstGeom prst="rect">
            <a:avLst/>
          </a:prstGeom>
          <a:solidFill>
            <a:srgbClr val="007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>
                <a:latin typeface="Source Sans Pro Light" charset="0"/>
              </a:rPr>
              <a:t> </a:t>
            </a:r>
          </a:p>
        </p:txBody>
      </p:sp>
      <p:sp>
        <p:nvSpPr>
          <p:cNvPr id="20" name="Rettangolo 19"/>
          <p:cNvSpPr/>
          <p:nvPr/>
        </p:nvSpPr>
        <p:spPr>
          <a:xfrm>
            <a:off x="824810" y="5293657"/>
            <a:ext cx="796102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it-IT" sz="2000" b="1" dirty="0">
                <a:solidFill>
                  <a:schemeClr val="bg1"/>
                </a:solidFill>
                <a:latin typeface="Candara" panose="020E0502030303020204" pitchFamily="34" charset="0"/>
              </a:rPr>
              <a:t> GRUPPO GARAGE BOLOGNA - I tuoi parcheggi in città</a:t>
            </a:r>
          </a:p>
          <a:p>
            <a:pPr algn="ctr">
              <a:spcAft>
                <a:spcPts val="0"/>
              </a:spcAft>
              <a:defRPr/>
            </a:pPr>
            <a:r>
              <a:rPr lang="it-IT" sz="2000" dirty="0">
                <a:solidFill>
                  <a:schemeClr val="bg1"/>
                </a:solidFill>
                <a:latin typeface="Candara" panose="020E0502030303020204" pitchFamily="34" charset="0"/>
              </a:rPr>
              <a:t>info@garagebologna.it </a:t>
            </a:r>
            <a:br>
              <a:rPr lang="it-IT" sz="2000" dirty="0">
                <a:solidFill>
                  <a:schemeClr val="bg1"/>
                </a:solidFill>
                <a:latin typeface="Candara" panose="020E0502030303020204" pitchFamily="34" charset="0"/>
              </a:rPr>
            </a:br>
            <a:r>
              <a:rPr lang="it-IT" sz="2000" b="1" dirty="0">
                <a:solidFill>
                  <a:schemeClr val="bg1"/>
                </a:solidFill>
                <a:latin typeface="Candara" panose="020E0502030303020204" pitchFamily="34" charset="0"/>
              </a:rPr>
              <a:t>www.garagebologna.it</a:t>
            </a:r>
            <a:endParaRPr lang="it-IT" altLang="en-US" sz="2000" dirty="0">
              <a:solidFill>
                <a:schemeClr val="bg1"/>
              </a:solidFill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211162" y="1203222"/>
            <a:ext cx="8681318" cy="3555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it-IT" altLang="en-US" dirty="0">
                <a:latin typeface="Candara" panose="020E0502030303020204" pitchFamily="34" charset="0"/>
              </a:rPr>
              <a:t>Condizioni vantaggiose agli associati: </a:t>
            </a:r>
            <a:r>
              <a:rPr lang="it-IT" altLang="en-US" b="1" dirty="0">
                <a:latin typeface="Candara" panose="020E0502030303020204" pitchFamily="34" charset="0"/>
              </a:rPr>
              <a:t>tariffa oraria di </a:t>
            </a:r>
            <a:r>
              <a:rPr lang="it-IT" altLang="en-US" b="1" dirty="0" smtClean="0">
                <a:latin typeface="Candara" panose="020E0502030303020204" pitchFamily="34" charset="0"/>
              </a:rPr>
              <a:t>€5,00 </a:t>
            </a:r>
            <a:r>
              <a:rPr lang="it-IT" altLang="en-US" b="1" dirty="0">
                <a:latin typeface="Candara" panose="020E0502030303020204" pitchFamily="34" charset="0"/>
              </a:rPr>
              <a:t>per le </a:t>
            </a:r>
            <a:r>
              <a:rPr lang="it-IT" altLang="en-US" b="1" dirty="0" smtClean="0">
                <a:latin typeface="Candara" panose="020E0502030303020204" pitchFamily="34" charset="0"/>
              </a:rPr>
              <a:t>macchine</a:t>
            </a:r>
            <a:r>
              <a:rPr lang="it-IT" altLang="en-US" dirty="0" smtClean="0">
                <a:latin typeface="Candara" panose="020E0502030303020204" pitchFamily="34" charset="0"/>
              </a:rPr>
              <a:t> </a:t>
            </a:r>
            <a:r>
              <a:rPr lang="it-IT" altLang="en-US" dirty="0">
                <a:latin typeface="Candara" panose="020E0502030303020204" pitchFamily="34" charset="0"/>
              </a:rPr>
              <a:t>nei garage del Gruppo qui sotto elencati:</a:t>
            </a:r>
          </a:p>
          <a:p>
            <a:pPr algn="ctr">
              <a:lnSpc>
                <a:spcPct val="93000"/>
              </a:lnSpc>
              <a:buClr>
                <a:srgbClr val="000000"/>
              </a:buClr>
              <a:buSzPct val="100000"/>
            </a:pPr>
            <a:endParaRPr lang="en-US" altLang="en-US" dirty="0">
              <a:latin typeface="Candara" panose="020E0502030303020204" pitchFamily="34" charset="0"/>
            </a:endParaRPr>
          </a:p>
          <a:p>
            <a:pPr algn="ctr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it-IT" altLang="en-US" b="1" dirty="0">
                <a:latin typeface="Candara" panose="020E0502030303020204" pitchFamily="34" charset="0"/>
              </a:rPr>
              <a:t>Garage Bologna </a:t>
            </a:r>
            <a:r>
              <a:rPr lang="it-IT" altLang="en-US" dirty="0">
                <a:latin typeface="Candara" panose="020E0502030303020204" pitchFamily="34" charset="0"/>
              </a:rPr>
              <a:t> - via Riva Reno 75/2 - tel. e fax 051 268991-2</a:t>
            </a:r>
            <a:endParaRPr lang="en-US" altLang="en-US" dirty="0">
              <a:latin typeface="Candara" panose="020E0502030303020204" pitchFamily="34" charset="0"/>
            </a:endParaRPr>
          </a:p>
          <a:p>
            <a:pPr algn="ctr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it-IT" altLang="en-US" b="1" dirty="0">
                <a:latin typeface="Candara" panose="020E0502030303020204" pitchFamily="34" charset="0"/>
              </a:rPr>
              <a:t>Garage Marconi </a:t>
            </a:r>
            <a:r>
              <a:rPr lang="it-IT" altLang="en-US" dirty="0">
                <a:latin typeface="Candara" panose="020E0502030303020204" pitchFamily="34" charset="0"/>
              </a:rPr>
              <a:t>- via Riva Reno 65 - tel. 051 232498</a:t>
            </a:r>
            <a:endParaRPr lang="en-US" altLang="en-US" dirty="0">
              <a:latin typeface="Candara" panose="020E0502030303020204" pitchFamily="34" charset="0"/>
            </a:endParaRPr>
          </a:p>
          <a:p>
            <a:pPr algn="ctr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it-IT" altLang="en-US" sz="1600" dirty="0">
                <a:latin typeface="Candara" panose="020E0502030303020204" pitchFamily="34" charset="0"/>
              </a:rPr>
              <a:t> </a:t>
            </a:r>
          </a:p>
          <a:p>
            <a:pPr algn="ctr">
              <a:lnSpc>
                <a:spcPct val="93000"/>
              </a:lnSpc>
              <a:buClr>
                <a:srgbClr val="000000"/>
              </a:buClr>
              <a:buSzPct val="100000"/>
            </a:pPr>
            <a:endParaRPr lang="en-US" altLang="en-US" sz="1600" dirty="0">
              <a:latin typeface="Candara" panose="020E0502030303020204" pitchFamily="34" charset="0"/>
            </a:endParaRPr>
          </a:p>
          <a:p>
            <a:pPr algn="just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it-IT" altLang="en-US" sz="1600" dirty="0">
                <a:latin typeface="Candara" panose="020E0502030303020204" pitchFamily="34" charset="0"/>
              </a:rPr>
              <a:t>Il Gruppo Garage Bologna ha raggiunto un </a:t>
            </a:r>
            <a:r>
              <a:rPr lang="it-IT" altLang="en-US" sz="1600" dirty="0" smtClean="0">
                <a:latin typeface="Candara" panose="020E0502030303020204" pitchFamily="34" charset="0"/>
              </a:rPr>
              <a:t>accordo con </a:t>
            </a:r>
            <a:r>
              <a:rPr lang="it-IT" altLang="en-US" sz="1600" dirty="0">
                <a:latin typeface="Candara" panose="020E0502030303020204" pitchFamily="34" charset="0"/>
              </a:rPr>
              <a:t>l'Amministrazione Comunale e l'Associazione Autorimesse Ascom per consentire a tutti gli utenti di accedere con le proprie auto in tutte le autorimesse della Zona a traffico limitato, provvedendo, onde evitare contravvenzioni, a segnalare al Comune di Bologna le targhe di chi accede in tale zona.</a:t>
            </a:r>
          </a:p>
          <a:p>
            <a:pPr algn="just">
              <a:lnSpc>
                <a:spcPct val="93000"/>
              </a:lnSpc>
              <a:buClr>
                <a:srgbClr val="000000"/>
              </a:buClr>
              <a:buSzPct val="100000"/>
            </a:pPr>
            <a:endParaRPr lang="it-IT" altLang="en-US" sz="1600" dirty="0">
              <a:latin typeface="Candara" panose="020E0502030303020204" pitchFamily="34" charset="0"/>
            </a:endParaRPr>
          </a:p>
          <a:p>
            <a:pPr algn="ctr">
              <a:spcAft>
                <a:spcPct val="0"/>
              </a:spcAft>
            </a:pPr>
            <a:endParaRPr lang="it-IT" altLang="en-US" dirty="0">
              <a:latin typeface="Candara" panose="020E0502030303020204" pitchFamily="34" charset="0"/>
            </a:endParaRPr>
          </a:p>
          <a:p>
            <a:pPr algn="ctr">
              <a:spcAft>
                <a:spcPct val="0"/>
              </a:spcAft>
            </a:pPr>
            <a:r>
              <a:rPr lang="it-IT" altLang="en-US" b="1" dirty="0">
                <a:latin typeface="Candara" panose="020E0502030303020204" pitchFamily="34" charset="0"/>
              </a:rPr>
              <a:t>VALIDA FINO AL </a:t>
            </a:r>
            <a:r>
              <a:rPr lang="it-IT" altLang="en-US" b="1" dirty="0" smtClean="0">
                <a:latin typeface="Candara" panose="020E0502030303020204" pitchFamily="34" charset="0"/>
              </a:rPr>
              <a:t>31.12.24</a:t>
            </a:r>
            <a:endParaRPr lang="it-IT" altLang="en-US" b="1" dirty="0">
              <a:latin typeface="Candara" panose="020E0502030303020204" pitchFamily="34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251520" y="4986294"/>
            <a:ext cx="504056" cy="153905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 rot="16200000">
            <a:off x="-102726" y="5399071"/>
            <a:ext cx="12125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en-US" sz="1600" b="1" dirty="0">
                <a:solidFill>
                  <a:schemeClr val="bg1">
                    <a:lumMod val="95000"/>
                  </a:schemeClr>
                </a:solidFill>
                <a:latin typeface="Candara" panose="020E0502030303020204" pitchFamily="34" charset="0"/>
              </a:rPr>
              <a:t>Trasporti</a:t>
            </a:r>
          </a:p>
          <a:p>
            <a:r>
              <a:rPr lang="it-IT" altLang="en-US" sz="1600" b="1" dirty="0">
                <a:solidFill>
                  <a:schemeClr val="bg1">
                    <a:lumMod val="95000"/>
                  </a:schemeClr>
                </a:solidFill>
                <a:latin typeface="Candara" panose="020E0502030303020204" pitchFamily="34" charset="0"/>
              </a:rPr>
              <a:t>e viaggi</a:t>
            </a:r>
            <a:endParaRPr lang="it-IT" b="1" dirty="0">
              <a:solidFill>
                <a:schemeClr val="bg1">
                  <a:lumMod val="95000"/>
                </a:schemeClr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403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2422</TotalTime>
  <Words>968</Words>
  <Application>Microsoft Office PowerPoint</Application>
  <PresentationFormat>Presentazione su schermo (4:3)</PresentationFormat>
  <Paragraphs>255</Paragraphs>
  <Slides>23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31" baseType="lpstr">
      <vt:lpstr>Arial</vt:lpstr>
      <vt:lpstr>Calibri</vt:lpstr>
      <vt:lpstr>Candara</vt:lpstr>
      <vt:lpstr>Century Gothic</vt:lpstr>
      <vt:lpstr>Source Sans Pro</vt:lpstr>
      <vt:lpstr>Source Sans Pro Light</vt:lpstr>
      <vt:lpstr>Times New Roman</vt:lpstr>
      <vt:lpstr>Tema di Office</vt:lpstr>
      <vt:lpstr>CATALOGO CONVENZIONI 2024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CATALOGO CONVENZIONI 2020</dc:title>
  <dc:creator>Segreteria</dc:creator>
  <cp:lastModifiedBy>Segreteria - Federmanager Bologna</cp:lastModifiedBy>
  <cp:revision>187</cp:revision>
  <cp:lastPrinted>2022-03-10T13:41:54Z</cp:lastPrinted>
  <dcterms:created xsi:type="dcterms:W3CDTF">2019-12-05T13:15:54Z</dcterms:created>
  <dcterms:modified xsi:type="dcterms:W3CDTF">2024-03-08T11:09:14Z</dcterms:modified>
</cp:coreProperties>
</file>